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60" r:id="rId3"/>
    <p:sldId id="261" r:id="rId4"/>
    <p:sldId id="301" r:id="rId5"/>
    <p:sldId id="302" r:id="rId6"/>
    <p:sldId id="262" r:id="rId7"/>
    <p:sldId id="263" r:id="rId8"/>
    <p:sldId id="264" r:id="rId9"/>
    <p:sldId id="298" r:id="rId10"/>
    <p:sldId id="265" r:id="rId11"/>
    <p:sldId id="266" r:id="rId12"/>
    <p:sldId id="267" r:id="rId13"/>
    <p:sldId id="268" r:id="rId14"/>
    <p:sldId id="270" r:id="rId15"/>
    <p:sldId id="299" r:id="rId16"/>
    <p:sldId id="271" r:id="rId17"/>
    <p:sldId id="272" r:id="rId18"/>
    <p:sldId id="273" r:id="rId19"/>
    <p:sldId id="275" r:id="rId20"/>
    <p:sldId id="276" r:id="rId21"/>
    <p:sldId id="277" r:id="rId22"/>
    <p:sldId id="278" r:id="rId23"/>
    <p:sldId id="281" r:id="rId24"/>
    <p:sldId id="283" r:id="rId25"/>
    <p:sldId id="284" r:id="rId26"/>
    <p:sldId id="285" r:id="rId27"/>
    <p:sldId id="303" r:id="rId28"/>
    <p:sldId id="292" r:id="rId29"/>
    <p:sldId id="287" r:id="rId30"/>
    <p:sldId id="289" r:id="rId31"/>
    <p:sldId id="293" r:id="rId32"/>
    <p:sldId id="288" r:id="rId33"/>
    <p:sldId id="290" r:id="rId34"/>
    <p:sldId id="286" r:id="rId35"/>
    <p:sldId id="304" r:id="rId36"/>
    <p:sldId id="291" r:id="rId37"/>
    <p:sldId id="294" r:id="rId38"/>
    <p:sldId id="295" r:id="rId39"/>
    <p:sldId id="296" r:id="rId40"/>
    <p:sldId id="297" r:id="rId41"/>
    <p:sldId id="300" r:id="rId4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76" d="100"/>
          <a:sy n="76" d="100"/>
        </p:scale>
        <p:origin x="-336" y="-72"/>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9" name="Subtitle 8"/>
          <p:cNvSpPr>
            <a:spLocks noGrp="1"/>
          </p:cNvSpPr>
          <p:nvPr>
            <p:ph type="subTitle" idx="1"/>
          </p:nvPr>
        </p:nvSpPr>
        <p:spPr>
          <a:xfrm>
            <a:off x="457200" y="3699804"/>
            <a:ext cx="8305800" cy="1143000"/>
          </a:xfrm>
        </p:spPr>
        <p:txBody>
          <a:bodyPr>
            <a:noAutofit/>
          </a:bodyPr>
          <a:lstStyle>
            <a:lvl1pPr marL="0" indent="0" algn="ctr">
              <a:buNone/>
              <a:defRPr sz="2200" spc="10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Title 27"/>
          <p:cNvSpPr>
            <a:spLocks noGrp="1"/>
          </p:cNvSpPr>
          <p:nvPr>
            <p:ph type="ctrTitle"/>
          </p:nvPr>
        </p:nvSpPr>
        <p:spPr>
          <a:xfrm>
            <a:off x="457200" y="1433732"/>
            <a:ext cx="8305800" cy="1981200"/>
          </a:xfrm>
          <a:ln w="6350" cap="rnd">
            <a:noFill/>
          </a:ln>
        </p:spPr>
        <p:txBody>
          <a:bodyPr anchor="b" anchorCtr="0">
            <a:noAutofit/>
          </a:bodyPr>
          <a:lstStyle>
            <a:lvl1pPr algn="ctr">
              <a:defRPr lang="en-US" sz="4800" b="0" dirty="0">
                <a:ln w="3200">
                  <a:solidFill>
                    <a:schemeClr val="bg2">
                      <a:shade val="75000"/>
                      <a:alpha val="25000"/>
                    </a:schemeClr>
                  </a:solidFill>
                  <a:prstDash val="solid"/>
                  <a:round/>
                </a:ln>
                <a:solidFill>
                  <a:srgbClr val="F9F9F9"/>
                </a:solidFill>
                <a:effectLst>
                  <a:innerShdw blurRad="50800" dist="25400" dir="13500000">
                    <a:srgbClr val="000000">
                      <a:alpha val="70000"/>
                    </a:srgbClr>
                  </a:innerShdw>
                </a:effectLst>
              </a:defRPr>
            </a:lvl1pPr>
          </a:lstStyle>
          <a:p>
            <a:r>
              <a:rPr kumimoji="0" lang="en-US" smtClean="0"/>
              <a:t>Click to edit Master title style</a:t>
            </a:r>
            <a:endParaRPr kumimoji="0" lang="en-US"/>
          </a:p>
        </p:txBody>
      </p:sp>
      <p:cxnSp>
        <p:nvCxnSpPr>
          <p:cNvPr id="8" name="Straight Connector 7"/>
          <p:cNvCxnSpPr/>
          <p:nvPr/>
        </p:nvCxnSpPr>
        <p:spPr>
          <a:xfrm>
            <a:off x="1463626" y="3550126"/>
            <a:ext cx="2971800" cy="1588"/>
          </a:xfrm>
          <a:prstGeom prst="line">
            <a:avLst/>
          </a:prstGeom>
          <a:ln w="9525" cap="flat" cmpd="sng" algn="ctr">
            <a:solidFill>
              <a:schemeClr val="bg2">
                <a:tint val="20000"/>
              </a:schemeClr>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4708574" y="3550126"/>
            <a:ext cx="2971800" cy="1588"/>
          </a:xfrm>
          <a:prstGeom prst="line">
            <a:avLst/>
          </a:prstGeom>
          <a:ln w="9525" cap="flat" cmpd="sng" algn="ctr">
            <a:solidFill>
              <a:schemeClr val="bg2">
                <a:tint val="20000"/>
              </a:schemeClr>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
        <p:nvSpPr>
          <p:cNvPr id="14" name="Oval 13"/>
          <p:cNvSpPr/>
          <p:nvPr/>
        </p:nvSpPr>
        <p:spPr>
          <a:xfrm>
            <a:off x="4540348" y="3526302"/>
            <a:ext cx="45720" cy="45720"/>
          </a:xfrm>
          <a:prstGeom prst="ellipse">
            <a:avLst/>
          </a:prstGeom>
          <a:effectLst>
            <a:outerShdw blurRad="31750" dir="2700000" algn="tl" rotWithShape="0">
              <a:srgbClr val="000000">
                <a:alpha val="55000"/>
              </a:srgbClr>
            </a:outerShdw>
          </a:effectLst>
        </p:spPr>
        <p:style>
          <a:lnRef idx="2">
            <a:schemeClr val="accent2"/>
          </a:lnRef>
          <a:fillRef idx="1">
            <a:schemeClr val="accent2"/>
          </a:fillRef>
          <a:effectRef idx="0">
            <a:schemeClr val="accent2"/>
          </a:effectRef>
          <a:fontRef idx="minor">
            <a:schemeClr val="lt1"/>
          </a:fontRef>
        </p:style>
        <p:txBody>
          <a:bodyPr rtlCol="0" anchor="ctr"/>
          <a:lstStyle/>
          <a:p>
            <a:pPr algn="ctr" eaLnBrk="1" latinLnBrk="0" hangingPunct="1"/>
            <a:endParaRPr kumimoji="0" lang="en-US"/>
          </a:p>
        </p:txBody>
      </p:sp>
      <p:sp>
        <p:nvSpPr>
          <p:cNvPr id="15" name="Date Placeholder 14"/>
          <p:cNvSpPr>
            <a:spLocks noGrp="1"/>
          </p:cNvSpPr>
          <p:nvPr>
            <p:ph type="dt" sz="half" idx="10"/>
          </p:nvPr>
        </p:nvSpPr>
        <p:spPr/>
        <p:txBody>
          <a:bodyPr/>
          <a:lstStyle/>
          <a:p>
            <a:fld id="{D2B32248-803C-4521-BD8E-3B10FC49EA64}" type="datetimeFigureOut">
              <a:rPr lang="en-US" smtClean="0"/>
              <a:pPr/>
              <a:t>2/15/2014</a:t>
            </a:fld>
            <a:endParaRPr lang="en-US"/>
          </a:p>
        </p:txBody>
      </p:sp>
      <p:sp>
        <p:nvSpPr>
          <p:cNvPr id="16" name="Slide Number Placeholder 15"/>
          <p:cNvSpPr>
            <a:spLocks noGrp="1"/>
          </p:cNvSpPr>
          <p:nvPr>
            <p:ph type="sldNum" sz="quarter" idx="11"/>
          </p:nvPr>
        </p:nvSpPr>
        <p:spPr/>
        <p:txBody>
          <a:bodyPr/>
          <a:lstStyle/>
          <a:p>
            <a:fld id="{C32D4BB3-0B70-4B03-86C8-9608D011162A}" type="slidenum">
              <a:rPr lang="en-US" smtClean="0"/>
              <a:pPr/>
              <a:t>‹#›</a:t>
            </a:fld>
            <a:endParaRPr lang="en-US"/>
          </a:p>
        </p:txBody>
      </p:sp>
      <p:sp>
        <p:nvSpPr>
          <p:cNvPr id="17" name="Footer Placeholder 16"/>
          <p:cNvSpPr>
            <a:spLocks noGrp="1"/>
          </p:cNvSpPr>
          <p:nvPr>
            <p:ph type="ftr" sz="quarter" idx="12"/>
          </p:nvPr>
        </p:nvSpPr>
        <p:spPr/>
        <p:txBody>
          <a:bodyPr/>
          <a:lstStyle/>
          <a:p>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D2B32248-803C-4521-BD8E-3B10FC49EA64}" type="datetimeFigureOut">
              <a:rPr lang="en-US" smtClean="0"/>
              <a:pPr/>
              <a:t>2/15/2014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32D4BB3-0B70-4B03-86C8-9608D011162A}"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D2B32248-803C-4521-BD8E-3B10FC49EA64}" type="datetimeFigureOut">
              <a:rPr lang="en-US" smtClean="0"/>
              <a:pPr/>
              <a:t>2/15/2014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32D4BB3-0B70-4B03-86C8-9608D011162A}"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9" name="Content Placeholder 8"/>
          <p:cNvSpPr>
            <a:spLocks noGrp="1"/>
          </p:cNvSpPr>
          <p:nvPr>
            <p:ph idx="1"/>
          </p:nvPr>
        </p:nvSpPr>
        <p:spPr>
          <a:xfrm>
            <a:off x="457200" y="1524000"/>
            <a:ext cx="82296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4" name="Date Placeholder 13"/>
          <p:cNvSpPr>
            <a:spLocks noGrp="1"/>
          </p:cNvSpPr>
          <p:nvPr>
            <p:ph type="dt" sz="half" idx="14"/>
          </p:nvPr>
        </p:nvSpPr>
        <p:spPr/>
        <p:txBody>
          <a:bodyPr/>
          <a:lstStyle/>
          <a:p>
            <a:fld id="{D2B32248-803C-4521-BD8E-3B10FC49EA64}" type="datetimeFigureOut">
              <a:rPr lang="en-US" smtClean="0"/>
              <a:pPr/>
              <a:t>2/15/2014</a:t>
            </a:fld>
            <a:endParaRPr lang="en-US"/>
          </a:p>
        </p:txBody>
      </p:sp>
      <p:sp>
        <p:nvSpPr>
          <p:cNvPr id="15" name="Slide Number Placeholder 14"/>
          <p:cNvSpPr>
            <a:spLocks noGrp="1"/>
          </p:cNvSpPr>
          <p:nvPr>
            <p:ph type="sldNum" sz="quarter" idx="15"/>
          </p:nvPr>
        </p:nvSpPr>
        <p:spPr/>
        <p:txBody>
          <a:bodyPr/>
          <a:lstStyle>
            <a:lvl1pPr algn="ctr">
              <a:defRPr/>
            </a:lvl1pPr>
          </a:lstStyle>
          <a:p>
            <a:fld id="{C32D4BB3-0B70-4B03-86C8-9608D011162A}" type="slidenum">
              <a:rPr lang="en-US" smtClean="0"/>
              <a:pPr/>
              <a:t>‹#›</a:t>
            </a:fld>
            <a:endParaRPr lang="en-US"/>
          </a:p>
        </p:txBody>
      </p:sp>
      <p:sp>
        <p:nvSpPr>
          <p:cNvPr id="16" name="Footer Placeholder 15"/>
          <p:cNvSpPr>
            <a:spLocks noGrp="1"/>
          </p:cNvSpPr>
          <p:nvPr>
            <p:ph type="ftr" sz="quarter" idx="16"/>
          </p:nvPr>
        </p:nvSpPr>
        <p:spPr/>
        <p:txBody>
          <a:bodyPr/>
          <a:lstStyle/>
          <a:p>
            <a:endParaRPr lang="en-US"/>
          </a:p>
        </p:txBody>
      </p:sp>
      <p:sp>
        <p:nvSpPr>
          <p:cNvPr id="17" name="Title 16"/>
          <p:cNvSpPr>
            <a:spLocks noGrp="1"/>
          </p:cNvSpPr>
          <p:nvPr>
            <p:ph type="title"/>
          </p:nvPr>
        </p:nvSpPr>
        <p:spPr/>
        <p:txBody>
          <a:bodyPr rtlCol="0" anchor="b" anchorCtr="0"/>
          <a:lstStyle/>
          <a:p>
            <a:r>
              <a:rPr kumimoji="0" lang="en-US" smtClean="0"/>
              <a:t>Click to edit Master title style</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D2B32248-803C-4521-BD8E-3B10FC49EA64}" type="datetimeFigureOut">
              <a:rPr lang="en-US" smtClean="0"/>
              <a:pPr/>
              <a:t>2/15/2014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32D4BB3-0B70-4B03-86C8-9608D011162A}" type="slidenum">
              <a:rPr lang="en-US" smtClean="0"/>
              <a:pPr/>
              <a:t>‹#›</a:t>
            </a:fld>
            <a:endParaRPr lang="en-US"/>
          </a:p>
        </p:txBody>
      </p:sp>
      <p:sp>
        <p:nvSpPr>
          <p:cNvPr id="2" name="Title 1"/>
          <p:cNvSpPr>
            <a:spLocks noGrp="1"/>
          </p:cNvSpPr>
          <p:nvPr>
            <p:ph type="title"/>
          </p:nvPr>
        </p:nvSpPr>
        <p:spPr>
          <a:xfrm>
            <a:off x="685800" y="3505200"/>
            <a:ext cx="7924800" cy="1371600"/>
          </a:xfrm>
        </p:spPr>
        <p:txBody>
          <a:bodyPr>
            <a:noAutofit/>
          </a:bodyPr>
          <a:lstStyle>
            <a:lvl1pPr algn="l" rtl="0">
              <a:spcBef>
                <a:spcPct val="0"/>
              </a:spcBef>
              <a:buNone/>
              <a:defRPr lang="en-US" sz="4800" b="0" dirty="0">
                <a:ln w="3200">
                  <a:solidFill>
                    <a:schemeClr val="bg2">
                      <a:shade val="25000"/>
                      <a:alpha val="25000"/>
                    </a:schemeClr>
                  </a:solidFill>
                  <a:prstDash val="solid"/>
                  <a:round/>
                </a:ln>
                <a:solidFill>
                  <a:srgbClr val="F9F9F9"/>
                </a:solidFill>
                <a:effectLst>
                  <a:innerShdw blurRad="38100" dist="25400" dir="13500000">
                    <a:prstClr val="black">
                      <a:alpha val="70000"/>
                    </a:prstClr>
                  </a:innerShdw>
                </a:effectLst>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685800" y="4958864"/>
            <a:ext cx="7924800" cy="984736"/>
          </a:xfrm>
        </p:spPr>
        <p:txBody>
          <a:bodyPr anchor="t"/>
          <a:lstStyle>
            <a:lvl1pPr marL="0" indent="0">
              <a:buNone/>
              <a:defRPr sz="2000" spc="100" baseline="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cxnSp>
        <p:nvCxnSpPr>
          <p:cNvPr id="7" name="Straight Connector 6"/>
          <p:cNvCxnSpPr/>
          <p:nvPr/>
        </p:nvCxnSpPr>
        <p:spPr>
          <a:xfrm>
            <a:off x="685800" y="4916992"/>
            <a:ext cx="7924800" cy="4301"/>
          </a:xfrm>
          <a:prstGeom prst="line">
            <a:avLst/>
          </a:prstGeom>
          <a:noFill/>
          <a:ln w="9525" cap="flat" cmpd="sng" algn="ctr">
            <a:solidFill>
              <a:srgbClr val="E9E9E8"/>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D2B32248-803C-4521-BD8E-3B10FC49EA64}" type="datetimeFigureOut">
              <a:rPr lang="en-US" smtClean="0"/>
              <a:pPr/>
              <a:t>2/15/2014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32D4BB3-0B70-4B03-86C8-9608D011162A}" type="slidenum">
              <a:rPr lang="en-US" smtClean="0"/>
              <a:pPr/>
              <a:t>‹#›</a:t>
            </a:fld>
            <a:endParaRPr lang="en-US"/>
          </a:p>
        </p:txBody>
      </p:sp>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11" name="Content Placeholder 10"/>
          <p:cNvSpPr>
            <a:spLocks noGrp="1"/>
          </p:cNvSpPr>
          <p:nvPr>
            <p:ph sz="half" idx="1"/>
          </p:nvPr>
        </p:nvSpPr>
        <p:spPr>
          <a:xfrm>
            <a:off x="457200" y="1524000"/>
            <a:ext cx="4059936"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2"/>
          </p:nvPr>
        </p:nvSpPr>
        <p:spPr>
          <a:xfrm>
            <a:off x="4648200" y="1524000"/>
            <a:ext cx="4059936"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9" name="Slide Number Placeholder 8"/>
          <p:cNvSpPr>
            <a:spLocks noGrp="1"/>
          </p:cNvSpPr>
          <p:nvPr>
            <p:ph type="sldNum" sz="quarter" idx="12"/>
          </p:nvPr>
        </p:nvSpPr>
        <p:spPr/>
        <p:txBody>
          <a:bodyPr/>
          <a:lstStyle/>
          <a:p>
            <a:fld id="{C32D4BB3-0B70-4B03-86C8-9608D011162A}" type="slidenum">
              <a:rPr lang="en-US" smtClean="0"/>
              <a:pPr/>
              <a:t>‹#›</a:t>
            </a:fld>
            <a:endParaRPr lang="en-US"/>
          </a:p>
        </p:txBody>
      </p:sp>
      <p:sp>
        <p:nvSpPr>
          <p:cNvPr id="8" name="Footer Placeholder 7"/>
          <p:cNvSpPr>
            <a:spLocks noGrp="1"/>
          </p:cNvSpPr>
          <p:nvPr>
            <p:ph type="ftr" sz="quarter" idx="11"/>
          </p:nvPr>
        </p:nvSpPr>
        <p:spPr/>
        <p:txBody>
          <a:bodyPr/>
          <a:lstStyle/>
          <a:p>
            <a:endParaRPr lang="en-US"/>
          </a:p>
        </p:txBody>
      </p:sp>
      <p:sp>
        <p:nvSpPr>
          <p:cNvPr id="7" name="Date Placeholder 6"/>
          <p:cNvSpPr>
            <a:spLocks noGrp="1"/>
          </p:cNvSpPr>
          <p:nvPr>
            <p:ph type="dt" sz="half" idx="10"/>
          </p:nvPr>
        </p:nvSpPr>
        <p:spPr/>
        <p:txBody>
          <a:bodyPr/>
          <a:lstStyle/>
          <a:p>
            <a:fld id="{D2B32248-803C-4521-BD8E-3B10FC49EA64}" type="datetimeFigureOut">
              <a:rPr lang="en-US" smtClean="0"/>
              <a:pPr/>
              <a:t>2/15/2014</a:t>
            </a:fld>
            <a:endParaRPr lang="en-US"/>
          </a:p>
        </p:txBody>
      </p:sp>
      <p:sp>
        <p:nvSpPr>
          <p:cNvPr id="3" name="Text Placeholder 2"/>
          <p:cNvSpPr>
            <a:spLocks noGrp="1"/>
          </p:cNvSpPr>
          <p:nvPr>
            <p:ph type="body" idx="1"/>
          </p:nvPr>
        </p:nvSpPr>
        <p:spPr>
          <a:xfrm>
            <a:off x="457200" y="1399593"/>
            <a:ext cx="4040188" cy="762000"/>
          </a:xfrm>
          <a:noFill/>
          <a:ln w="25400" cap="rnd" cmpd="sng" algn="ctr">
            <a:noFill/>
            <a:prstDash val="solid"/>
          </a:ln>
          <a:effectLst>
            <a:softEdge rad="63500"/>
          </a:effectLst>
          <a:sp3d prstMaterial="flat"/>
        </p:spPr>
        <p:style>
          <a:lnRef idx="3">
            <a:schemeClr val="lt1"/>
          </a:lnRef>
          <a:fillRef idx="1">
            <a:schemeClr val="accent5"/>
          </a:fillRef>
          <a:effectRef idx="1">
            <a:schemeClr val="accent5"/>
          </a:effectRef>
          <a:fontRef idx="minor">
            <a:schemeClr val="lt1"/>
          </a:fontRef>
        </p:style>
        <p:txBody>
          <a:bodyPr lIns="91440" tIns="45720" rIns="91440" bIns="45720" anchor="b">
            <a:noAutofit/>
          </a:bodyPr>
          <a:lstStyle>
            <a:lvl1pPr marL="0" indent="0" algn="l">
              <a:spcBef>
                <a:spcPts val="0"/>
              </a:spcBef>
              <a:buNone/>
              <a:defRPr sz="2600" b="1">
                <a:solidFill>
                  <a:schemeClr val="tx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32" name="Content Placeholder 31"/>
          <p:cNvSpPr>
            <a:spLocks noGrp="1"/>
          </p:cNvSpPr>
          <p:nvPr>
            <p:ph sz="half" idx="2"/>
          </p:nvPr>
        </p:nvSpPr>
        <p:spPr>
          <a:xfrm>
            <a:off x="457200" y="2201896"/>
            <a:ext cx="4038600" cy="3913632"/>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34" name="Content Placeholder 33"/>
          <p:cNvSpPr>
            <a:spLocks noGrp="1"/>
          </p:cNvSpPr>
          <p:nvPr>
            <p:ph sz="quarter" idx="4"/>
          </p:nvPr>
        </p:nvSpPr>
        <p:spPr>
          <a:xfrm>
            <a:off x="4649788" y="2201896"/>
            <a:ext cx="4038600" cy="3913632"/>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 name="Title 1"/>
          <p:cNvSpPr>
            <a:spLocks noGrp="1"/>
          </p:cNvSpPr>
          <p:nvPr>
            <p:ph type="title"/>
          </p:nvPr>
        </p:nvSpPr>
        <p:spPr>
          <a:xfrm>
            <a:off x="457200" y="155448"/>
            <a:ext cx="8229600" cy="1143000"/>
          </a:xfrm>
        </p:spPr>
        <p:txBody>
          <a:bodyPr anchor="b" anchorCtr="0"/>
          <a:lstStyle>
            <a:lvl1pPr>
              <a:defRPr/>
            </a:lvl1pPr>
          </a:lstStyle>
          <a:p>
            <a:r>
              <a:rPr kumimoji="0" lang="en-US" smtClean="0"/>
              <a:t>Click to edit Master title style</a:t>
            </a:r>
            <a:endParaRPr kumimoji="0" lang="en-US"/>
          </a:p>
        </p:txBody>
      </p:sp>
      <p:sp>
        <p:nvSpPr>
          <p:cNvPr id="12" name="Text Placeholder 11"/>
          <p:cNvSpPr>
            <a:spLocks noGrp="1"/>
          </p:cNvSpPr>
          <p:nvPr>
            <p:ph type="body" idx="3"/>
          </p:nvPr>
        </p:nvSpPr>
        <p:spPr>
          <a:xfrm>
            <a:off x="4648200" y="1399593"/>
            <a:ext cx="4040188" cy="762000"/>
          </a:xfrm>
          <a:noFill/>
          <a:ln w="25400" cap="rnd" cmpd="sng" algn="ctr">
            <a:noFill/>
            <a:prstDash val="solid"/>
          </a:ln>
          <a:effectLst>
            <a:softEdge rad="63500"/>
          </a:effectLst>
        </p:spPr>
        <p:style>
          <a:lnRef idx="3">
            <a:schemeClr val="lt1"/>
          </a:lnRef>
          <a:fillRef idx="1">
            <a:schemeClr val="accent5"/>
          </a:fillRef>
          <a:effectRef idx="1">
            <a:schemeClr val="accent5"/>
          </a:effectRef>
          <a:fontRef idx="minor">
            <a:schemeClr val="lt1"/>
          </a:fontRef>
        </p:style>
        <p:txBody>
          <a:bodyPr lIns="91440" tIns="45720" rIns="91440" bIns="45720" anchor="b">
            <a:noAutofit/>
          </a:bodyPr>
          <a:lstStyle>
            <a:lvl1pPr marL="0" indent="0" algn="l">
              <a:spcBef>
                <a:spcPts val="0"/>
              </a:spcBef>
              <a:buNone/>
              <a:defRPr sz="2600" b="1" baseline="0">
                <a:solidFill>
                  <a:schemeClr val="tx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cxnSp>
        <p:nvCxnSpPr>
          <p:cNvPr id="10" name="Straight Connector 9"/>
          <p:cNvCxnSpPr/>
          <p:nvPr/>
        </p:nvCxnSpPr>
        <p:spPr>
          <a:xfrm>
            <a:off x="562945" y="2180219"/>
            <a:ext cx="3749040" cy="1588"/>
          </a:xfrm>
          <a:prstGeom prst="line">
            <a:avLst/>
          </a:prstGeom>
          <a:noFill/>
          <a:ln w="12700" cap="flat" cmpd="sng" algn="ctr">
            <a:solidFill>
              <a:schemeClr val="bg2">
                <a:tint val="20000"/>
              </a:schemeClr>
            </a:solidFill>
            <a:prstDash val="solid"/>
          </a:ln>
          <a:effectLst>
            <a:outerShdw blurRad="34925"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4754880" y="2180219"/>
            <a:ext cx="3749040" cy="1588"/>
          </a:xfrm>
          <a:prstGeom prst="line">
            <a:avLst/>
          </a:prstGeom>
          <a:noFill/>
          <a:ln w="12700" cap="flat" cmpd="sng" algn="ctr">
            <a:solidFill>
              <a:schemeClr val="bg2">
                <a:tint val="20000"/>
              </a:schemeClr>
            </a:solidFill>
            <a:prstDash val="solid"/>
          </a:ln>
          <a:effectLst>
            <a:outerShdw blurRad="34925"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D2B32248-803C-4521-BD8E-3B10FC49EA64}" type="datetimeFigureOut">
              <a:rPr lang="en-US" smtClean="0"/>
              <a:pPr/>
              <a:t>2/15/2014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32D4BB3-0B70-4B03-86C8-9608D011162A}" type="slidenum">
              <a:rPr lang="en-US" smtClean="0"/>
              <a:pPr/>
              <a:t>‹#›</a:t>
            </a:fld>
            <a:endParaRPr lang="en-US"/>
          </a:p>
        </p:txBody>
      </p:sp>
      <p:sp>
        <p:nvSpPr>
          <p:cNvPr id="2" name="Title 1"/>
          <p:cNvSpPr>
            <a:spLocks noGrp="1"/>
          </p:cNvSpPr>
          <p:nvPr>
            <p:ph type="title"/>
          </p:nvPr>
        </p:nvSpPr>
        <p:spPr/>
        <p:txBody>
          <a:bodyPr/>
          <a:lstStyle/>
          <a:p>
            <a:r>
              <a:rPr kumimoji="0" lang="en-US" smtClean="0"/>
              <a:t>Click to edit Master title style</a:t>
            </a:r>
            <a:endParaRPr kumimoji="0"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2B32248-803C-4521-BD8E-3B10FC49EA64}" type="datetimeFigureOut">
              <a:rPr lang="en-US" smtClean="0"/>
              <a:pPr/>
              <a:t>2/15/2014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32D4BB3-0B70-4B03-86C8-9608D011162A}"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9" name="Content Placeholder 28"/>
          <p:cNvSpPr>
            <a:spLocks noGrp="1"/>
          </p:cNvSpPr>
          <p:nvPr>
            <p:ph sz="quarter" idx="1"/>
          </p:nvPr>
        </p:nvSpPr>
        <p:spPr>
          <a:xfrm>
            <a:off x="457200" y="457200"/>
            <a:ext cx="6248400" cy="5715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3" name="Text Placeholder 2"/>
          <p:cNvSpPr>
            <a:spLocks noGrp="1"/>
          </p:cNvSpPr>
          <p:nvPr>
            <p:ph type="body" idx="2"/>
          </p:nvPr>
        </p:nvSpPr>
        <p:spPr>
          <a:xfrm>
            <a:off x="6781800" y="1600200"/>
            <a:ext cx="1984248" cy="3733800"/>
          </a:xfrm>
        </p:spPr>
        <p:txBody>
          <a:bodyPr tIns="45720" bIns="45720" anchor="t" anchorCtr="0"/>
          <a:lstStyle>
            <a:lvl1pPr marL="0" indent="0">
              <a:lnSpc>
                <a:spcPct val="125000"/>
              </a:lnSpc>
              <a:spcAft>
                <a:spcPts val="1000"/>
              </a:spcAft>
              <a:buNone/>
              <a:defRPr sz="1600">
                <a:solidFill>
                  <a:schemeClr val="tx2"/>
                </a:solidFill>
              </a:defRPr>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31" name="Title 30"/>
          <p:cNvSpPr>
            <a:spLocks noGrp="1"/>
          </p:cNvSpPr>
          <p:nvPr>
            <p:ph type="title"/>
          </p:nvPr>
        </p:nvSpPr>
        <p:spPr>
          <a:xfrm>
            <a:off x="6781800" y="457200"/>
            <a:ext cx="1981200" cy="1066800"/>
          </a:xfrm>
        </p:spPr>
        <p:txBody>
          <a:bodyPr lIns="91440" tIns="91440" anchor="b" anchorCtr="0"/>
          <a:lstStyle>
            <a:lvl1pPr algn="l">
              <a:buNone/>
              <a:defRPr sz="1800" b="1" spc="-50" baseline="0">
                <a:ln w="3175">
                  <a:noFill/>
                </a:ln>
                <a:solidFill>
                  <a:schemeClr val="tx2"/>
                </a:solidFill>
                <a:effectLst/>
                <a:latin typeface="+mn-lt"/>
                <a:ea typeface="+mn-ea"/>
                <a:cs typeface="+mn-cs"/>
              </a:defRPr>
            </a:lvl1pPr>
          </a:lstStyle>
          <a:p>
            <a:r>
              <a:rPr kumimoji="0" lang="en-US" smtClean="0"/>
              <a:t>Click to edit Master title style</a:t>
            </a:r>
            <a:endParaRPr kumimoji="0" lang="en-US"/>
          </a:p>
        </p:txBody>
      </p:sp>
      <p:sp>
        <p:nvSpPr>
          <p:cNvPr id="8" name="Date Placeholder 7"/>
          <p:cNvSpPr>
            <a:spLocks noGrp="1"/>
          </p:cNvSpPr>
          <p:nvPr>
            <p:ph type="dt" sz="half" idx="14"/>
          </p:nvPr>
        </p:nvSpPr>
        <p:spPr/>
        <p:txBody>
          <a:bodyPr/>
          <a:lstStyle/>
          <a:p>
            <a:fld id="{D2B32248-803C-4521-BD8E-3B10FC49EA64}" type="datetimeFigureOut">
              <a:rPr lang="en-US" smtClean="0"/>
              <a:pPr/>
              <a:t>2/15/2014</a:t>
            </a:fld>
            <a:endParaRPr lang="en-US"/>
          </a:p>
        </p:txBody>
      </p:sp>
      <p:sp>
        <p:nvSpPr>
          <p:cNvPr id="9" name="Slide Number Placeholder 8"/>
          <p:cNvSpPr>
            <a:spLocks noGrp="1"/>
          </p:cNvSpPr>
          <p:nvPr>
            <p:ph type="sldNum" sz="quarter" idx="15"/>
          </p:nvPr>
        </p:nvSpPr>
        <p:spPr/>
        <p:txBody>
          <a:bodyPr/>
          <a:lstStyle/>
          <a:p>
            <a:fld id="{C32D4BB3-0B70-4B03-86C8-9608D011162A}" type="slidenum">
              <a:rPr lang="en-US" smtClean="0"/>
              <a:pPr/>
              <a:t>‹#›</a:t>
            </a:fld>
            <a:endParaRPr lang="en-US"/>
          </a:p>
        </p:txBody>
      </p:sp>
      <p:sp>
        <p:nvSpPr>
          <p:cNvPr id="10" name="Footer Placeholder 9"/>
          <p:cNvSpPr>
            <a:spLocks noGrp="1"/>
          </p:cNvSpPr>
          <p:nvPr>
            <p:ph type="ftr" sz="quarter" idx="16"/>
          </p:nvPr>
        </p:nvSpPr>
        <p:spPr/>
        <p:txBody>
          <a:bodyPr/>
          <a:lstStyle/>
          <a:p>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629400" y="457200"/>
            <a:ext cx="2057400" cy="1066800"/>
          </a:xfrm>
        </p:spPr>
        <p:txBody>
          <a:bodyPr lIns="91440" tIns="91440" anchor="b" anchorCtr="0"/>
          <a:lstStyle>
            <a:lvl1pPr algn="l">
              <a:buNone/>
              <a:defRPr sz="1800" b="1" spc="-50" baseline="0">
                <a:ln w="3175">
                  <a:noFill/>
                </a:ln>
                <a:solidFill>
                  <a:schemeClr val="tx2"/>
                </a:solidFill>
                <a:effectLst/>
                <a:latin typeface="+mn-lt"/>
                <a:ea typeface="+mn-ea"/>
                <a:cs typeface="+mn-cs"/>
              </a:defRPr>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457200" y="457200"/>
            <a:ext cx="6019800" cy="5562600"/>
          </a:xfrm>
          <a:solidFill>
            <a:schemeClr val="tx2">
              <a:tint val="40000"/>
            </a:schemeClr>
          </a:solidFill>
          <a:effectLst>
            <a:outerShdw blurRad="88900" sx="103000" sy="103000" algn="ctr" rotWithShape="0">
              <a:prstClr val="black">
                <a:alpha val="32000"/>
              </a:prstClr>
            </a:outerShdw>
            <a:softEdge rad="127000"/>
          </a:effectLst>
        </p:spPr>
        <p:txBody>
          <a:bodyPr/>
          <a:lstStyle>
            <a:lvl1pPr marL="0" indent="0">
              <a:buNone/>
              <a:defRPr sz="3200">
                <a:solidFill>
                  <a:schemeClr val="bg1"/>
                </a:solidFill>
              </a:defRPr>
            </a:lvl1pPr>
          </a:lstStyle>
          <a:p>
            <a:r>
              <a:rPr kumimoji="0" lang="en-US" smtClean="0"/>
              <a:t>Click icon to add picture</a:t>
            </a:r>
            <a:endParaRPr kumimoji="0" lang="en-US"/>
          </a:p>
        </p:txBody>
      </p:sp>
      <p:sp>
        <p:nvSpPr>
          <p:cNvPr id="4" name="Text Placeholder 3"/>
          <p:cNvSpPr>
            <a:spLocks noGrp="1"/>
          </p:cNvSpPr>
          <p:nvPr>
            <p:ph type="body" sz="half" idx="2"/>
          </p:nvPr>
        </p:nvSpPr>
        <p:spPr>
          <a:xfrm>
            <a:off x="6629400" y="1600200"/>
            <a:ext cx="2057400" cy="4419600"/>
          </a:xfrm>
        </p:spPr>
        <p:txBody>
          <a:bodyPr anchor="t" anchorCtr="0"/>
          <a:lstStyle>
            <a:lvl1pPr marL="0" indent="0">
              <a:lnSpc>
                <a:spcPct val="125000"/>
              </a:lnSpc>
              <a:spcAft>
                <a:spcPts val="1000"/>
              </a:spcAft>
              <a:buFontTx/>
              <a:buNone/>
              <a:defRPr sz="1600" b="0">
                <a:solidFill>
                  <a:schemeClr val="tx2"/>
                </a:solidFill>
              </a:defRPr>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8" name="Date Placeholder 7"/>
          <p:cNvSpPr>
            <a:spLocks noGrp="1"/>
          </p:cNvSpPr>
          <p:nvPr>
            <p:ph type="dt" sz="half" idx="10"/>
          </p:nvPr>
        </p:nvSpPr>
        <p:spPr/>
        <p:txBody>
          <a:bodyPr/>
          <a:lstStyle/>
          <a:p>
            <a:fld id="{D2B32248-803C-4521-BD8E-3B10FC49EA64}" type="datetimeFigureOut">
              <a:rPr lang="en-US" smtClean="0"/>
              <a:pPr/>
              <a:t>2/15/2014</a:t>
            </a:fld>
            <a:endParaRPr lang="en-US"/>
          </a:p>
        </p:txBody>
      </p:sp>
      <p:sp>
        <p:nvSpPr>
          <p:cNvPr id="9" name="Slide Number Placeholder 8"/>
          <p:cNvSpPr>
            <a:spLocks noGrp="1"/>
          </p:cNvSpPr>
          <p:nvPr>
            <p:ph type="sldNum" sz="quarter" idx="11"/>
          </p:nvPr>
        </p:nvSpPr>
        <p:spPr/>
        <p:txBody>
          <a:bodyPr/>
          <a:lstStyle/>
          <a:p>
            <a:fld id="{C32D4BB3-0B70-4B03-86C8-9608D011162A}" type="slidenum">
              <a:rPr lang="en-US" smtClean="0"/>
              <a:pPr/>
              <a:t>‹#›</a:t>
            </a:fld>
            <a:endParaRPr lang="en-US"/>
          </a:p>
        </p:txBody>
      </p:sp>
      <p:sp>
        <p:nvSpPr>
          <p:cNvPr id="10" name="Footer Placeholder 9"/>
          <p:cNvSpPr>
            <a:spLocks noGrp="1"/>
          </p:cNvSpPr>
          <p:nvPr>
            <p:ph type="ftr" sz="quarter" idx="12"/>
          </p:nvPr>
        </p:nvSpPr>
        <p:spPr/>
        <p:txBody>
          <a:bodyPr/>
          <a:lstStyle/>
          <a:p>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9" name="Text Placeholder 8"/>
          <p:cNvSpPr>
            <a:spLocks noGrp="1"/>
          </p:cNvSpPr>
          <p:nvPr>
            <p:ph type="body" idx="1"/>
          </p:nvPr>
        </p:nvSpPr>
        <p:spPr>
          <a:xfrm>
            <a:off x="457200" y="1447800"/>
            <a:ext cx="8229600" cy="4678363"/>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24" name="Date Placeholder 23"/>
          <p:cNvSpPr>
            <a:spLocks noGrp="1"/>
          </p:cNvSpPr>
          <p:nvPr>
            <p:ph type="dt" sz="half" idx="2"/>
          </p:nvPr>
        </p:nvSpPr>
        <p:spPr>
          <a:xfrm>
            <a:off x="5791200" y="6203667"/>
            <a:ext cx="2590800" cy="384048"/>
          </a:xfrm>
          <a:prstGeom prst="rect">
            <a:avLst/>
          </a:prstGeom>
        </p:spPr>
        <p:txBody>
          <a:bodyPr vert="horz" anchor="ctr" anchorCtr="0"/>
          <a:lstStyle>
            <a:lvl1pPr algn="l" eaLnBrk="1" latinLnBrk="0" hangingPunct="1">
              <a:defRPr kumimoji="0" sz="1200">
                <a:solidFill>
                  <a:schemeClr val="tx2"/>
                </a:solidFill>
              </a:defRPr>
            </a:lvl1pPr>
          </a:lstStyle>
          <a:p>
            <a:fld id="{D2B32248-803C-4521-BD8E-3B10FC49EA64}" type="datetimeFigureOut">
              <a:rPr lang="en-US" smtClean="0"/>
              <a:pPr/>
              <a:t>2/15/2014</a:t>
            </a:fld>
            <a:endParaRPr lang="en-US"/>
          </a:p>
        </p:txBody>
      </p:sp>
      <p:sp>
        <p:nvSpPr>
          <p:cNvPr id="10" name="Footer Placeholder 9"/>
          <p:cNvSpPr>
            <a:spLocks noGrp="1"/>
          </p:cNvSpPr>
          <p:nvPr>
            <p:ph type="ftr" sz="quarter" idx="3"/>
          </p:nvPr>
        </p:nvSpPr>
        <p:spPr>
          <a:xfrm>
            <a:off x="2133600" y="6203667"/>
            <a:ext cx="3581400" cy="384048"/>
          </a:xfrm>
          <a:prstGeom prst="rect">
            <a:avLst/>
          </a:prstGeom>
        </p:spPr>
        <p:txBody>
          <a:bodyPr vert="horz" anchor="ctr" anchorCtr="0"/>
          <a:lstStyle>
            <a:lvl1pPr algn="r" eaLnBrk="1" latinLnBrk="0" hangingPunct="1">
              <a:defRPr kumimoji="0" sz="1200">
                <a:solidFill>
                  <a:schemeClr val="tx2"/>
                </a:solidFill>
              </a:defRPr>
            </a:lvl1pPr>
          </a:lstStyle>
          <a:p>
            <a:endParaRPr lang="en-US"/>
          </a:p>
        </p:txBody>
      </p:sp>
      <p:sp>
        <p:nvSpPr>
          <p:cNvPr id="22" name="Slide Number Placeholder 21"/>
          <p:cNvSpPr>
            <a:spLocks noGrp="1"/>
          </p:cNvSpPr>
          <p:nvPr>
            <p:ph type="sldNum" sz="quarter" idx="4"/>
          </p:nvPr>
        </p:nvSpPr>
        <p:spPr>
          <a:xfrm>
            <a:off x="8410575" y="6181531"/>
            <a:ext cx="609600" cy="457200"/>
          </a:xfrm>
          <a:prstGeom prst="rect">
            <a:avLst/>
          </a:prstGeom>
          <a:noFill/>
        </p:spPr>
        <p:txBody>
          <a:bodyPr vert="horz" lIns="0" tIns="0" rIns="0" bIns="0" anchor="ctr" anchorCtr="0">
            <a:noAutofit/>
          </a:bodyPr>
          <a:lstStyle>
            <a:lvl1pPr algn="ctr" eaLnBrk="1" latinLnBrk="0" hangingPunct="1">
              <a:defRPr kumimoji="0" sz="1600" baseline="0">
                <a:solidFill>
                  <a:schemeClr val="tx2"/>
                </a:solidFill>
              </a:defRPr>
            </a:lvl1pPr>
          </a:lstStyle>
          <a:p>
            <a:fld id="{C32D4BB3-0B70-4B03-86C8-9608D011162A}" type="slidenum">
              <a:rPr lang="en-US" smtClean="0"/>
              <a:pPr/>
              <a:t>‹#›</a:t>
            </a:fld>
            <a:endParaRPr lang="en-US"/>
          </a:p>
        </p:txBody>
      </p:sp>
      <p:sp>
        <p:nvSpPr>
          <p:cNvPr id="5" name="Title Placeholder 4"/>
          <p:cNvSpPr>
            <a:spLocks noGrp="1"/>
          </p:cNvSpPr>
          <p:nvPr>
            <p:ph type="title"/>
          </p:nvPr>
        </p:nvSpPr>
        <p:spPr>
          <a:xfrm>
            <a:off x="457200" y="152400"/>
            <a:ext cx="8229600" cy="1219200"/>
          </a:xfrm>
          <a:prstGeom prst="rect">
            <a:avLst/>
          </a:prstGeom>
          <a:ln w="6350" cap="rnd">
            <a:noFill/>
          </a:ln>
        </p:spPr>
        <p:txBody>
          <a:bodyPr vert="horz" anchor="b" anchorCtr="0">
            <a:normAutofit/>
          </a:bodyPr>
          <a:lstStyle/>
          <a:p>
            <a:r>
              <a:rPr kumimoji="0" lang="en-US" smtClean="0"/>
              <a:t>Click to edit Master title style</a:t>
            </a:r>
            <a:endParaRPr kumimoji="0" lang="en-US"/>
          </a:p>
        </p:txBody>
      </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lang="en-US" sz="4200" b="0" kern="1200" spc="-100" baseline="0" dirty="0">
          <a:ln w="3200">
            <a:solidFill>
              <a:schemeClr val="bg2">
                <a:shade val="75000"/>
                <a:alpha val="25000"/>
              </a:schemeClr>
            </a:solidFill>
            <a:prstDash val="solid"/>
            <a:round/>
          </a:ln>
          <a:solidFill>
            <a:srgbClr val="F9F9F9"/>
          </a:solidFill>
          <a:effectLst>
            <a:innerShdw blurRad="50800" dist="25400" dir="13500000">
              <a:prstClr val="black">
                <a:alpha val="70000"/>
              </a:prstClr>
            </a:innerShdw>
          </a:effectLst>
          <a:latin typeface="+mj-lt"/>
          <a:ea typeface="+mj-ea"/>
          <a:cs typeface="+mj-cs"/>
        </a:defRPr>
      </a:lvl1pPr>
    </p:titleStyle>
    <p:bodyStyle>
      <a:lvl1pPr marL="274320" indent="-274320" algn="l" rtl="0" eaLnBrk="1" latinLnBrk="0" hangingPunct="1">
        <a:spcBef>
          <a:spcPts val="600"/>
        </a:spcBef>
        <a:buClr>
          <a:schemeClr val="accent2"/>
        </a:buClr>
        <a:buSzPct val="85000"/>
        <a:buFont typeface="Wingdings 2"/>
        <a:buChar char=""/>
        <a:defRPr kumimoji="0" sz="2600" kern="1200">
          <a:solidFill>
            <a:schemeClr val="tx1"/>
          </a:solidFill>
          <a:latin typeface="+mn-lt"/>
          <a:ea typeface="+mn-ea"/>
          <a:cs typeface="+mn-cs"/>
        </a:defRPr>
      </a:lvl1pPr>
      <a:lvl2pPr marL="640080" indent="-274320" algn="l" rtl="0" eaLnBrk="1" latinLnBrk="0" hangingPunct="1">
        <a:spcBef>
          <a:spcPts val="300"/>
        </a:spcBef>
        <a:buClr>
          <a:schemeClr val="accent2">
            <a:shade val="75000"/>
          </a:schemeClr>
        </a:buClr>
        <a:buSzPct val="85000"/>
        <a:buFont typeface="Wingdings 2"/>
        <a:buChar char=""/>
        <a:defRPr kumimoji="0" sz="2400" kern="1200">
          <a:solidFill>
            <a:schemeClr val="tx2"/>
          </a:solidFill>
          <a:latin typeface="+mn-lt"/>
          <a:ea typeface="+mn-ea"/>
          <a:cs typeface="+mn-cs"/>
        </a:defRPr>
      </a:lvl2pPr>
      <a:lvl3pPr marL="1005840" indent="-228600" algn="l" rtl="0" eaLnBrk="1" latinLnBrk="0" hangingPunct="1">
        <a:spcBef>
          <a:spcPts val="300"/>
        </a:spcBef>
        <a:buClr>
          <a:schemeClr val="accent2">
            <a:shade val="50000"/>
          </a:schemeClr>
        </a:buClr>
        <a:buSzPct val="85000"/>
        <a:buFont typeface="Wingdings 2"/>
        <a:buChar char=""/>
        <a:defRPr kumimoji="0" sz="2100" kern="1200">
          <a:solidFill>
            <a:schemeClr val="tx1"/>
          </a:solidFill>
          <a:latin typeface="+mn-lt"/>
          <a:ea typeface="+mn-ea"/>
          <a:cs typeface="+mn-cs"/>
        </a:defRPr>
      </a:lvl3pPr>
      <a:lvl4pPr marL="1280160" indent="-228600" algn="l" rtl="0" eaLnBrk="1" latinLnBrk="0" hangingPunct="1">
        <a:spcBef>
          <a:spcPts val="300"/>
        </a:spcBef>
        <a:buClr>
          <a:schemeClr val="accent2">
            <a:shade val="75000"/>
          </a:schemeClr>
        </a:buClr>
        <a:buSzPct val="85000"/>
        <a:buFont typeface="Wingdings 2" pitchFamily="18" charset="2"/>
        <a:buChar char=""/>
        <a:defRPr kumimoji="0" sz="1900" kern="1200">
          <a:solidFill>
            <a:schemeClr val="tx1"/>
          </a:solidFill>
          <a:latin typeface="+mn-lt"/>
          <a:ea typeface="+mn-ea"/>
          <a:cs typeface="+mn-cs"/>
        </a:defRPr>
      </a:lvl4pPr>
      <a:lvl5pPr marL="1554480" indent="-228600" algn="l" rtl="0" eaLnBrk="1" latinLnBrk="0" hangingPunct="1">
        <a:spcBef>
          <a:spcPts val="340"/>
        </a:spcBef>
        <a:buClr>
          <a:schemeClr val="accent2">
            <a:shade val="75000"/>
          </a:schemeClr>
        </a:buClr>
        <a:buSzPct val="85000"/>
        <a:buFont typeface="Wingdings 2" pitchFamily="18" charset="2"/>
        <a:buChar char=""/>
        <a:defRPr kumimoji="0" sz="1600" kern="1200">
          <a:solidFill>
            <a:schemeClr val="tx1"/>
          </a:solidFill>
          <a:latin typeface="+mn-lt"/>
          <a:ea typeface="+mn-ea"/>
          <a:cs typeface="+mn-cs"/>
        </a:defRPr>
      </a:lvl5pPr>
      <a:lvl6pPr marL="1828800" indent="-228600" algn="l" rtl="0" eaLnBrk="1" latinLnBrk="0" hangingPunct="1">
        <a:spcBef>
          <a:spcPts val="340"/>
        </a:spcBef>
        <a:buClr>
          <a:schemeClr val="accent2">
            <a:shade val="75000"/>
          </a:schemeClr>
        </a:buClr>
        <a:buSzPct val="85000"/>
        <a:buFont typeface="Wingdings 2" pitchFamily="18" charset="2"/>
        <a:buChar char="?"/>
        <a:defRPr kumimoji="0" sz="1700" kern="1200">
          <a:solidFill>
            <a:schemeClr val="tx1"/>
          </a:solidFill>
          <a:latin typeface="+mn-lt"/>
          <a:ea typeface="+mn-ea"/>
          <a:cs typeface="+mn-cs"/>
        </a:defRPr>
      </a:lvl6pPr>
      <a:lvl7pPr marL="2011680" indent="-182880" algn="l" rtl="0" eaLnBrk="1" latinLnBrk="0" hangingPunct="1">
        <a:spcBef>
          <a:spcPts val="340"/>
        </a:spcBef>
        <a:buClr>
          <a:schemeClr val="accent2">
            <a:shade val="75000"/>
          </a:schemeClr>
        </a:buClr>
        <a:buSzPct val="85000"/>
        <a:buFont typeface="Wingdings 2" pitchFamily="18" charset="2"/>
        <a:buChar char="?"/>
        <a:defRPr kumimoji="0" sz="1600" kern="1200" baseline="0">
          <a:solidFill>
            <a:schemeClr val="tx1"/>
          </a:solidFill>
          <a:latin typeface="+mn-lt"/>
          <a:ea typeface="+mn-ea"/>
          <a:cs typeface="+mn-cs"/>
        </a:defRPr>
      </a:lvl7pPr>
      <a:lvl8pPr marL="2286000" indent="-182880" algn="l" rtl="0"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8pPr>
      <a:lvl9pPr marL="2560320" indent="-182880" algn="l" rtl="0"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6.gif"/><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9.xml"/></Relationships>
</file>

<file path=ppt/slides/_rels/slide27.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8.gif"/><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8.xml"/></Relationships>
</file>

<file path=ppt/slides/_rels/slide33.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8.xml"/></Relationships>
</file>

<file path=ppt/slides/_rels/slide34.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8.xml"/></Relationships>
</file>

<file path=ppt/slides/_rels/slide35.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image" Target="../media/image32.jpeg"/><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8.xml"/></Relationships>
</file>

<file path=ppt/slides/_rels/slide37.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9.xml"/></Relationships>
</file>

<file path=ppt/slides/_rels/slide39.xml.rels><?xml version="1.0" encoding="UTF-8" standalone="yes"?>
<Relationships xmlns="http://schemas.openxmlformats.org/package/2006/relationships"><Relationship Id="rId2" Type="http://schemas.openxmlformats.org/officeDocument/2006/relationships/image" Target="../media/image37.gif"/><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lstStyle/>
          <a:p>
            <a:r>
              <a:rPr lang="en-US" dirty="0" smtClean="0">
                <a:solidFill>
                  <a:schemeClr val="tx1"/>
                </a:solidFill>
              </a:rPr>
              <a:t>ECONOMIC CONFLICT IN NINETEENTH </a:t>
            </a:r>
          </a:p>
          <a:p>
            <a:r>
              <a:rPr lang="en-US" dirty="0" smtClean="0">
                <a:solidFill>
                  <a:schemeClr val="tx1"/>
                </a:solidFill>
              </a:rPr>
              <a:t>CENTURY AMERICA</a:t>
            </a:r>
          </a:p>
          <a:p>
            <a:endParaRPr lang="en-US" dirty="0"/>
          </a:p>
        </p:txBody>
      </p:sp>
      <p:sp>
        <p:nvSpPr>
          <p:cNvPr id="2" name="Title 1"/>
          <p:cNvSpPr>
            <a:spLocks noGrp="1"/>
          </p:cNvSpPr>
          <p:nvPr>
            <p:ph type="ctrTitle"/>
          </p:nvPr>
        </p:nvSpPr>
        <p:spPr/>
        <p:txBody>
          <a:bodyPr/>
          <a:lstStyle/>
          <a:p>
            <a:r>
              <a:rPr lang="en-US" dirty="0" smtClean="0"/>
              <a:t>The Rise of Industry and Organized Labor</a:t>
            </a:r>
            <a:endParaRPr lang="en-US" dirty="0"/>
          </a:p>
        </p:txBody>
      </p:sp>
    </p:spTree>
    <p:extLst>
      <p:ext uri="{BB962C8B-B14F-4D97-AF65-F5344CB8AC3E}">
        <p14:creationId xmlns:p14="http://schemas.microsoft.com/office/powerpoint/2010/main" val="13190104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Content Placeholder 7"/>
          <p:cNvPicPr>
            <a:picLocks noGrp="1" noChangeAspect="1"/>
          </p:cNvPicPr>
          <p:nvPr>
            <p:ph sz="quarter" idx="1"/>
          </p:nvPr>
        </p:nvPicPr>
        <p:blipFill>
          <a:blip r:embed="rId2" cstate="print">
            <a:extLst>
              <a:ext uri="{28A0092B-C50C-407E-A947-70E740481C1C}">
                <a14:useLocalDpi xmlns:a14="http://schemas.microsoft.com/office/drawing/2010/main" val="0"/>
              </a:ext>
            </a:extLst>
          </a:blip>
          <a:stretch>
            <a:fillRect/>
          </a:stretch>
        </p:blipFill>
        <p:spPr>
          <a:xfrm>
            <a:off x="604837" y="457200"/>
            <a:ext cx="5953125" cy="5715000"/>
          </a:xfrm>
        </p:spPr>
      </p:pic>
      <p:sp>
        <p:nvSpPr>
          <p:cNvPr id="7" name="Text Placeholder 6"/>
          <p:cNvSpPr>
            <a:spLocks noGrp="1"/>
          </p:cNvSpPr>
          <p:nvPr>
            <p:ph type="body" idx="2"/>
          </p:nvPr>
        </p:nvSpPr>
        <p:spPr>
          <a:xfrm>
            <a:off x="6781800" y="1600200"/>
            <a:ext cx="1984248" cy="4495800"/>
          </a:xfrm>
        </p:spPr>
        <p:txBody>
          <a:bodyPr>
            <a:normAutofit fontScale="92500" lnSpcReduction="20000"/>
          </a:bodyPr>
          <a:lstStyle/>
          <a:p>
            <a:r>
              <a:rPr lang="en-US" dirty="0" smtClean="0">
                <a:solidFill>
                  <a:schemeClr val="tx1"/>
                </a:solidFill>
              </a:rPr>
              <a:t>Monopolies are companies which have eliminated all competition in their particular field of the economy.  Without competitors, companies can charge extremely high prices, hurting consumers and workingmen.  If rivals attempt to emerge, monopolies can usually strangle them out of the market by undercutting them. </a:t>
            </a:r>
            <a:endParaRPr lang="en-US" dirty="0">
              <a:solidFill>
                <a:schemeClr val="tx1"/>
              </a:solidFill>
            </a:endParaRPr>
          </a:p>
        </p:txBody>
      </p:sp>
      <p:sp>
        <p:nvSpPr>
          <p:cNvPr id="5" name="Title 4"/>
          <p:cNvSpPr>
            <a:spLocks noGrp="1"/>
          </p:cNvSpPr>
          <p:nvPr>
            <p:ph type="title"/>
          </p:nvPr>
        </p:nvSpPr>
        <p:spPr/>
        <p:txBody>
          <a:bodyPr/>
          <a:lstStyle/>
          <a:p>
            <a:r>
              <a:rPr lang="en-US" dirty="0" smtClean="0">
                <a:solidFill>
                  <a:schemeClr val="tx1"/>
                </a:solidFill>
              </a:rPr>
              <a:t>MONOPOLIES, MONOPOLIES, MONOPOLIES.</a:t>
            </a:r>
            <a:endParaRPr lang="en-US" dirty="0">
              <a:solidFill>
                <a:schemeClr val="tx1"/>
              </a:solidFill>
            </a:endParaRPr>
          </a:p>
        </p:txBody>
      </p:sp>
    </p:spTree>
    <p:extLst>
      <p:ext uri="{BB962C8B-B14F-4D97-AF65-F5344CB8AC3E}">
        <p14:creationId xmlns:p14="http://schemas.microsoft.com/office/powerpoint/2010/main" val="6877213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idx="1"/>
          </p:nvPr>
        </p:nvSpPr>
        <p:spPr/>
        <p:txBody>
          <a:bodyPr/>
          <a:lstStyle/>
          <a:p>
            <a:r>
              <a:rPr lang="en-US" b="0" dirty="0" smtClean="0">
                <a:solidFill>
                  <a:schemeClr val="tx1"/>
                </a:solidFill>
              </a:rPr>
              <a:t>John D. Rockefeller</a:t>
            </a:r>
            <a:r>
              <a:rPr lang="en-US" dirty="0" smtClean="0"/>
              <a:t>	</a:t>
            </a:r>
            <a:endParaRPr lang="en-US" dirty="0"/>
          </a:p>
        </p:txBody>
      </p:sp>
      <p:pic>
        <p:nvPicPr>
          <p:cNvPr id="10" name="Content Placeholder 9"/>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762000" y="2362200"/>
            <a:ext cx="2710363" cy="3913187"/>
          </a:xfrm>
        </p:spPr>
      </p:pic>
      <p:pic>
        <p:nvPicPr>
          <p:cNvPr id="11" name="Content Placeholder 10"/>
          <p:cNvPicPr>
            <a:picLocks noGrp="1" noChangeAspect="1"/>
          </p:cNvPicPr>
          <p:nvPr>
            <p:ph sz="quarter" idx="4"/>
          </p:nvPr>
        </p:nvPicPr>
        <p:blipFill>
          <a:blip r:embed="rId3" cstate="print">
            <a:extLst>
              <a:ext uri="{28A0092B-C50C-407E-A947-70E740481C1C}">
                <a14:useLocalDpi xmlns:a14="http://schemas.microsoft.com/office/drawing/2010/main" val="0"/>
              </a:ext>
            </a:extLst>
          </a:blip>
          <a:stretch>
            <a:fillRect/>
          </a:stretch>
        </p:blipFill>
        <p:spPr>
          <a:xfrm>
            <a:off x="3810000" y="2819400"/>
            <a:ext cx="4926889" cy="2937886"/>
          </a:xfrm>
        </p:spPr>
      </p:pic>
      <p:sp>
        <p:nvSpPr>
          <p:cNvPr id="5" name="Title 4"/>
          <p:cNvSpPr>
            <a:spLocks noGrp="1"/>
          </p:cNvSpPr>
          <p:nvPr>
            <p:ph type="title"/>
          </p:nvPr>
        </p:nvSpPr>
        <p:spPr>
          <a:xfrm>
            <a:off x="457200" y="381000"/>
            <a:ext cx="8229600" cy="1143000"/>
          </a:xfrm>
        </p:spPr>
        <p:txBody>
          <a:bodyPr>
            <a:normAutofit fontScale="90000"/>
          </a:bodyPr>
          <a:lstStyle/>
          <a:p>
            <a:r>
              <a:rPr lang="en-US" dirty="0" smtClean="0"/>
              <a:t>The Standard Oil Trust of </a:t>
            </a:r>
            <a:br>
              <a:rPr lang="en-US" dirty="0" smtClean="0"/>
            </a:br>
            <a:r>
              <a:rPr lang="en-US" dirty="0" smtClean="0"/>
              <a:t>John D. Rockefeller</a:t>
            </a:r>
            <a:endParaRPr lang="en-US" dirty="0"/>
          </a:p>
        </p:txBody>
      </p:sp>
      <p:sp>
        <p:nvSpPr>
          <p:cNvPr id="8" name="Text Placeholder 7"/>
          <p:cNvSpPr>
            <a:spLocks noGrp="1"/>
          </p:cNvSpPr>
          <p:nvPr>
            <p:ph type="body" idx="3"/>
          </p:nvPr>
        </p:nvSpPr>
        <p:spPr/>
        <p:txBody>
          <a:bodyPr/>
          <a:lstStyle/>
          <a:p>
            <a:r>
              <a:rPr lang="en-US" b="0" dirty="0" smtClean="0">
                <a:solidFill>
                  <a:schemeClr val="tx1"/>
                </a:solidFill>
              </a:rPr>
              <a:t>The Standard Oil Trust</a:t>
            </a:r>
            <a:endParaRPr lang="en-US" b="0" dirty="0">
              <a:solidFill>
                <a:schemeClr val="tx1"/>
              </a:solidFill>
            </a:endParaRPr>
          </a:p>
        </p:txBody>
      </p:sp>
    </p:spTree>
    <p:extLst>
      <p:ext uri="{BB962C8B-B14F-4D97-AF65-F5344CB8AC3E}">
        <p14:creationId xmlns:p14="http://schemas.microsoft.com/office/powerpoint/2010/main" val="244848587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Content Placeholder 9"/>
          <p:cNvPicPr>
            <a:picLocks noGrp="1" noChangeAspect="1"/>
          </p:cNvPicPr>
          <p:nvPr>
            <p:ph sz="quarter" idx="1"/>
          </p:nvPr>
        </p:nvPicPr>
        <p:blipFill>
          <a:blip r:embed="rId2" cstate="print">
            <a:extLst>
              <a:ext uri="{28A0092B-C50C-407E-A947-70E740481C1C}">
                <a14:useLocalDpi xmlns:a14="http://schemas.microsoft.com/office/drawing/2010/main" val="0"/>
              </a:ext>
            </a:extLst>
          </a:blip>
          <a:stretch>
            <a:fillRect/>
          </a:stretch>
        </p:blipFill>
        <p:spPr>
          <a:xfrm>
            <a:off x="457200" y="1295400"/>
            <a:ext cx="6226560" cy="3276600"/>
          </a:xfrm>
        </p:spPr>
      </p:pic>
      <p:sp>
        <p:nvSpPr>
          <p:cNvPr id="9" name="Text Placeholder 8"/>
          <p:cNvSpPr>
            <a:spLocks noGrp="1"/>
          </p:cNvSpPr>
          <p:nvPr>
            <p:ph type="body" idx="2"/>
          </p:nvPr>
        </p:nvSpPr>
        <p:spPr>
          <a:xfrm>
            <a:off x="6781800" y="1600200"/>
            <a:ext cx="1828800" cy="3733800"/>
          </a:xfrm>
        </p:spPr>
        <p:txBody>
          <a:bodyPr>
            <a:normAutofit fontScale="92500" lnSpcReduction="10000"/>
          </a:bodyPr>
          <a:lstStyle/>
          <a:p>
            <a:r>
              <a:rPr lang="en-US" dirty="0" smtClean="0">
                <a:solidFill>
                  <a:schemeClr val="tx1"/>
                </a:solidFill>
              </a:rPr>
              <a:t>Carnegie Steel helped to build America – from the railroads spanning the country to the skyscrapers touching the sky to the Brooklyn Bridge, connecting the major population centers of New York</a:t>
            </a:r>
            <a:r>
              <a:rPr lang="en-US" dirty="0">
                <a:solidFill>
                  <a:schemeClr val="tx1"/>
                </a:solidFill>
              </a:rPr>
              <a:t> </a:t>
            </a:r>
            <a:r>
              <a:rPr lang="en-US" dirty="0" smtClean="0">
                <a:solidFill>
                  <a:schemeClr val="tx1"/>
                </a:solidFill>
              </a:rPr>
              <a:t>and Brooklyn in 1883.</a:t>
            </a:r>
            <a:endParaRPr lang="en-US" dirty="0">
              <a:solidFill>
                <a:schemeClr val="tx1"/>
              </a:solidFill>
            </a:endParaRPr>
          </a:p>
        </p:txBody>
      </p:sp>
      <p:sp>
        <p:nvSpPr>
          <p:cNvPr id="7" name="Title 6"/>
          <p:cNvSpPr>
            <a:spLocks noGrp="1"/>
          </p:cNvSpPr>
          <p:nvPr>
            <p:ph type="title"/>
          </p:nvPr>
        </p:nvSpPr>
        <p:spPr/>
        <p:txBody>
          <a:bodyPr/>
          <a:lstStyle/>
          <a:p>
            <a:r>
              <a:rPr lang="en-US" dirty="0" smtClean="0">
                <a:solidFill>
                  <a:schemeClr val="tx1"/>
                </a:solidFill>
              </a:rPr>
              <a:t>Andrew Carnegie’s Steel Company </a:t>
            </a:r>
            <a:endParaRPr lang="en-US" dirty="0">
              <a:solidFill>
                <a:schemeClr val="tx1"/>
              </a:solidFill>
            </a:endParaRPr>
          </a:p>
        </p:txBody>
      </p:sp>
    </p:spTree>
    <p:extLst>
      <p:ext uri="{BB962C8B-B14F-4D97-AF65-F5344CB8AC3E}">
        <p14:creationId xmlns:p14="http://schemas.microsoft.com/office/powerpoint/2010/main" val="7492900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en-US" dirty="0" smtClean="0">
                <a:solidFill>
                  <a:schemeClr val="tx1"/>
                </a:solidFill>
              </a:rPr>
              <a:t>Cornelius Vanderbilt, Railroad Baron</a:t>
            </a:r>
            <a:endParaRPr lang="en-US" dirty="0">
              <a:solidFill>
                <a:schemeClr val="tx1"/>
              </a:solidFill>
            </a:endParaRPr>
          </a:p>
        </p:txBody>
      </p:sp>
      <p:sp>
        <p:nvSpPr>
          <p:cNvPr id="7" name="Text Placeholder 6"/>
          <p:cNvSpPr>
            <a:spLocks noGrp="1"/>
          </p:cNvSpPr>
          <p:nvPr>
            <p:ph type="body" sz="half" idx="2"/>
          </p:nvPr>
        </p:nvSpPr>
        <p:spPr/>
        <p:txBody>
          <a:bodyPr>
            <a:normAutofit/>
          </a:bodyPr>
          <a:lstStyle/>
          <a:p>
            <a:r>
              <a:rPr lang="en-US" dirty="0" smtClean="0">
                <a:solidFill>
                  <a:schemeClr val="tx1"/>
                </a:solidFill>
              </a:rPr>
              <a:t>Cornelius Vanderbilt consolidated most of the Railroads in the state of New York and created a vast fortune for himself and his family.  Like many other aristocrats of the Gilded Age, he became a great philanthropist after accumulating great wealth.</a:t>
            </a:r>
            <a:endParaRPr lang="en-US" dirty="0">
              <a:solidFill>
                <a:schemeClr val="tx1"/>
              </a:solidFill>
            </a:endParaRPr>
          </a:p>
        </p:txBody>
      </p:sp>
      <p:pic>
        <p:nvPicPr>
          <p:cNvPr id="3" name="Picture Placeholder 2"/>
          <p:cNvPicPr>
            <a:picLocks noGrp="1" noChangeAspect="1"/>
          </p:cNvPicPr>
          <p:nvPr>
            <p:ph type="pic" idx="1"/>
          </p:nvPr>
        </p:nvPicPr>
        <p:blipFill>
          <a:blip r:embed="rId2">
            <a:extLst>
              <a:ext uri="{28A0092B-C50C-407E-A947-70E740481C1C}">
                <a14:useLocalDpi xmlns:a14="http://schemas.microsoft.com/office/drawing/2010/main" val="0"/>
              </a:ext>
            </a:extLst>
          </a:blip>
          <a:srcRect l="2908" r="2908"/>
          <a:stretch>
            <a:fillRect/>
          </a:stretch>
        </p:blipFill>
        <p:spPr>
          <a:xfrm>
            <a:off x="457200" y="990600"/>
            <a:ext cx="6019800" cy="4724400"/>
          </a:xfrm>
        </p:spPr>
      </p:pic>
      <p:sp>
        <p:nvSpPr>
          <p:cNvPr id="6" name="Line Callout 2 5"/>
          <p:cNvSpPr/>
          <p:nvPr/>
        </p:nvSpPr>
        <p:spPr>
          <a:xfrm>
            <a:off x="3886200" y="762000"/>
            <a:ext cx="2286000" cy="838200"/>
          </a:xfrm>
          <a:prstGeom prst="borderCallout2">
            <a:avLst>
              <a:gd name="adj1" fmla="val 18750"/>
              <a:gd name="adj2" fmla="val -8333"/>
              <a:gd name="adj3" fmla="val 18750"/>
              <a:gd name="adj4" fmla="val -16667"/>
              <a:gd name="adj5" fmla="val 167195"/>
              <a:gd name="adj6" fmla="val -56530"/>
            </a:avLst>
          </a:prstGeom>
          <a:solidFill>
            <a:schemeClr val="tx1"/>
          </a:solidFill>
          <a:ln>
            <a:solidFill>
              <a:schemeClr val="tx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100" dirty="0" smtClean="0">
                <a:solidFill>
                  <a:schemeClr val="bg1"/>
                </a:solidFill>
                <a:latin typeface="Calibri" pitchFamily="34" charset="0"/>
                <a:cs typeface="Calibri" pitchFamily="34" charset="0"/>
              </a:rPr>
              <a:t>In this political cartoon, Vanderbilt, Jay Gould, Cyrus Field, and Russell Sage are portrayed as living a life of luxury at the expense of the masses.</a:t>
            </a:r>
            <a:endParaRPr lang="en-US" sz="1100" dirty="0">
              <a:solidFill>
                <a:schemeClr val="bg1"/>
              </a:solidFill>
              <a:latin typeface="Calibri" pitchFamily="34" charset="0"/>
              <a:cs typeface="Calibri" pitchFamily="34" charset="0"/>
            </a:endParaRPr>
          </a:p>
        </p:txBody>
      </p:sp>
    </p:spTree>
    <p:extLst>
      <p:ext uri="{BB962C8B-B14F-4D97-AF65-F5344CB8AC3E}">
        <p14:creationId xmlns:p14="http://schemas.microsoft.com/office/powerpoint/2010/main" val="16096421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8"/>
          <p:cNvPicPr>
            <a:picLocks noGrp="1" noChangeAspect="1"/>
          </p:cNvPicPr>
          <p:nvPr>
            <p:ph sz="quarter" idx="1"/>
          </p:nvPr>
        </p:nvPicPr>
        <p:blipFill>
          <a:blip r:embed="rId2" cstate="print">
            <a:duotone>
              <a:prstClr val="black"/>
              <a:srgbClr val="D9C3A5">
                <a:tint val="50000"/>
                <a:satMod val="180000"/>
              </a:srgbClr>
            </a:duotone>
            <a:extLst>
              <a:ext uri="{28A0092B-C50C-407E-A947-70E740481C1C}">
                <a14:useLocalDpi xmlns:a14="http://schemas.microsoft.com/office/drawing/2010/main" val="0"/>
              </a:ext>
            </a:extLst>
          </a:blip>
          <a:stretch>
            <a:fillRect/>
          </a:stretch>
        </p:blipFill>
        <p:spPr>
          <a:xfrm>
            <a:off x="457200" y="1447800"/>
            <a:ext cx="5741350" cy="4095496"/>
          </a:xfrm>
        </p:spPr>
      </p:pic>
      <p:sp>
        <p:nvSpPr>
          <p:cNvPr id="5" name="Content Placeholder 4"/>
          <p:cNvSpPr>
            <a:spLocks noGrp="1"/>
          </p:cNvSpPr>
          <p:nvPr>
            <p:ph type="body" idx="2"/>
          </p:nvPr>
        </p:nvSpPr>
        <p:spPr>
          <a:xfrm>
            <a:off x="6477000" y="1447800"/>
            <a:ext cx="2289048" cy="4419600"/>
          </a:xfrm>
        </p:spPr>
        <p:txBody>
          <a:bodyPr>
            <a:normAutofit fontScale="92500" lnSpcReduction="10000"/>
          </a:bodyPr>
          <a:lstStyle/>
          <a:p>
            <a:pPr marL="0" indent="0">
              <a:buNone/>
            </a:pPr>
            <a:r>
              <a:rPr lang="en-US" dirty="0" smtClean="0">
                <a:solidFill>
                  <a:schemeClr val="tx1"/>
                </a:solidFill>
              </a:rPr>
              <a:t>Trusts are combinations of businesses which join together in order to decrease or eliminate competition and raise prices.  The most notorious of these was the Standard Oil Trust, which had a strangle hold on the petroleum industry for decades.  To maximize profits, competition was undermined and employees were poorly compensated. </a:t>
            </a:r>
            <a:endParaRPr lang="en-US" dirty="0">
              <a:solidFill>
                <a:schemeClr val="tx1"/>
              </a:solidFill>
            </a:endParaRPr>
          </a:p>
        </p:txBody>
      </p:sp>
      <p:sp>
        <p:nvSpPr>
          <p:cNvPr id="4" name="Title 3"/>
          <p:cNvSpPr>
            <a:spLocks noGrp="1"/>
          </p:cNvSpPr>
          <p:nvPr>
            <p:ph type="title"/>
          </p:nvPr>
        </p:nvSpPr>
        <p:spPr>
          <a:xfrm>
            <a:off x="6553200" y="609600"/>
            <a:ext cx="1981200" cy="838200"/>
          </a:xfrm>
        </p:spPr>
        <p:txBody>
          <a:bodyPr>
            <a:normAutofit/>
          </a:bodyPr>
          <a:lstStyle/>
          <a:p>
            <a:pPr algn="ctr"/>
            <a:r>
              <a:rPr lang="en-US" sz="3200" dirty="0" smtClean="0">
                <a:solidFill>
                  <a:schemeClr val="tx1"/>
                </a:solidFill>
                <a:latin typeface="Castellar" pitchFamily="18" charset="0"/>
              </a:rPr>
              <a:t>Trusts</a:t>
            </a:r>
            <a:endParaRPr lang="en-US" sz="3200" dirty="0">
              <a:solidFill>
                <a:schemeClr val="tx1"/>
              </a:solidFill>
              <a:latin typeface="Castellar" pitchFamily="18" charset="0"/>
            </a:endParaRPr>
          </a:p>
        </p:txBody>
      </p:sp>
    </p:spTree>
    <p:extLst>
      <p:ext uri="{BB962C8B-B14F-4D97-AF65-F5344CB8AC3E}">
        <p14:creationId xmlns:p14="http://schemas.microsoft.com/office/powerpoint/2010/main" val="159710081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pPr algn="ctr"/>
            <a:r>
              <a:rPr lang="en-US" u="sng" dirty="0" smtClean="0"/>
              <a:t>The Exploitation of Workers</a:t>
            </a:r>
            <a:endParaRPr lang="en-US" u="sng" dirty="0"/>
          </a:p>
        </p:txBody>
      </p:sp>
      <p:sp>
        <p:nvSpPr>
          <p:cNvPr id="6" name="Content Placeholder 5"/>
          <p:cNvSpPr>
            <a:spLocks noGrp="1"/>
          </p:cNvSpPr>
          <p:nvPr>
            <p:ph sz="half" idx="1"/>
          </p:nvPr>
        </p:nvSpPr>
        <p:spPr>
          <a:xfrm>
            <a:off x="457200" y="1524000"/>
            <a:ext cx="3124200" cy="4572000"/>
          </a:xfrm>
        </p:spPr>
        <p:txBody>
          <a:bodyPr>
            <a:normAutofit/>
          </a:bodyPr>
          <a:lstStyle/>
          <a:p>
            <a:pPr marL="0" indent="0">
              <a:buNone/>
            </a:pPr>
            <a:r>
              <a:rPr lang="en-US" sz="1900" dirty="0" smtClean="0"/>
              <a:t>Corporations, trusts, and interstate business models who were driven by the profit motive were willing to allow: </a:t>
            </a:r>
          </a:p>
          <a:p>
            <a:pPr marL="0" indent="0">
              <a:buNone/>
            </a:pPr>
            <a:endParaRPr lang="en-US" sz="1900" dirty="0" smtClean="0"/>
          </a:p>
          <a:p>
            <a:pPr>
              <a:buFont typeface="Arial" charset="0"/>
              <a:buChar char="•"/>
            </a:pPr>
            <a:r>
              <a:rPr lang="en-US" sz="1900" dirty="0" smtClean="0"/>
              <a:t>Low wages</a:t>
            </a:r>
          </a:p>
          <a:p>
            <a:pPr>
              <a:buFont typeface="Arial" charset="0"/>
              <a:buChar char="•"/>
            </a:pPr>
            <a:endParaRPr lang="en-US" sz="1900" dirty="0" smtClean="0"/>
          </a:p>
          <a:p>
            <a:pPr>
              <a:buFont typeface="Arial" charset="0"/>
              <a:buChar char="•"/>
            </a:pPr>
            <a:r>
              <a:rPr lang="en-US" sz="1900" dirty="0" smtClean="0"/>
              <a:t>Dangerous Conditions</a:t>
            </a:r>
          </a:p>
          <a:p>
            <a:pPr marL="0" indent="0">
              <a:buNone/>
            </a:pPr>
            <a:endParaRPr lang="en-US" sz="1900" dirty="0" smtClean="0"/>
          </a:p>
          <a:p>
            <a:pPr>
              <a:buFont typeface="Arial" charset="0"/>
              <a:buChar char="•"/>
            </a:pPr>
            <a:r>
              <a:rPr lang="en-US" sz="1900" dirty="0" smtClean="0"/>
              <a:t>Long hours</a:t>
            </a:r>
          </a:p>
          <a:p>
            <a:pPr>
              <a:buFont typeface="Arial" charset="0"/>
              <a:buChar char="•"/>
            </a:pPr>
            <a:endParaRPr lang="en-US" sz="1900" dirty="0" smtClean="0"/>
          </a:p>
          <a:p>
            <a:pPr>
              <a:buFont typeface="Arial" charset="0"/>
              <a:buChar char="•"/>
            </a:pPr>
            <a:r>
              <a:rPr lang="en-US" sz="1900" dirty="0" smtClean="0"/>
              <a:t>Child labor</a:t>
            </a:r>
          </a:p>
          <a:p>
            <a:pPr>
              <a:buFont typeface="Arial" charset="0"/>
              <a:buChar char="•"/>
            </a:pPr>
            <a:endParaRPr lang="en-US" dirty="0" smtClean="0"/>
          </a:p>
          <a:p>
            <a:pPr marL="0" indent="0">
              <a:buNone/>
            </a:pPr>
            <a:endParaRPr lang="en-US" dirty="0"/>
          </a:p>
        </p:txBody>
      </p:sp>
      <p:pic>
        <p:nvPicPr>
          <p:cNvPr id="8" name="Content Placeholder 7"/>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3733800" y="2133600"/>
            <a:ext cx="4973638" cy="3594807"/>
          </a:xfrm>
        </p:spPr>
      </p:pic>
    </p:spTree>
    <p:extLst>
      <p:ext uri="{BB962C8B-B14F-4D97-AF65-F5344CB8AC3E}">
        <p14:creationId xmlns:p14="http://schemas.microsoft.com/office/powerpoint/2010/main" val="288042758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p:txBody>
          <a:bodyPr/>
          <a:lstStyle/>
          <a:p>
            <a:pPr marL="0" indent="0">
              <a:buNone/>
            </a:pPr>
            <a:r>
              <a:rPr lang="en-US" dirty="0" smtClean="0"/>
              <a:t>Women outnumbered men in a number of workplaces, including the ones below: </a:t>
            </a:r>
          </a:p>
          <a:p>
            <a:pPr marL="0" indent="0">
              <a:buNone/>
            </a:pPr>
            <a:endParaRPr lang="en-US" dirty="0"/>
          </a:p>
          <a:p>
            <a:pPr marL="0" indent="0" algn="ctr">
              <a:buNone/>
            </a:pPr>
            <a:r>
              <a:rPr lang="en-US" dirty="0"/>
              <a:t>	</a:t>
            </a:r>
            <a:r>
              <a:rPr lang="en-US" dirty="0" smtClean="0"/>
              <a:t>The Textile Mills – of the Cotton Industry</a:t>
            </a:r>
          </a:p>
          <a:p>
            <a:pPr marL="0" indent="0" algn="ctr">
              <a:buNone/>
            </a:pPr>
            <a:endParaRPr lang="en-US" dirty="0" smtClean="0"/>
          </a:p>
          <a:p>
            <a:pPr marL="0" indent="0" algn="ctr">
              <a:buNone/>
            </a:pPr>
            <a:r>
              <a:rPr lang="en-US" dirty="0" smtClean="0"/>
              <a:t>The Tobacco Factories of the South</a:t>
            </a:r>
          </a:p>
          <a:p>
            <a:pPr marL="0" indent="0" algn="ctr">
              <a:buNone/>
            </a:pPr>
            <a:endParaRPr lang="en-US" dirty="0" smtClean="0"/>
          </a:p>
          <a:p>
            <a:pPr marL="0" indent="0" algn="ctr">
              <a:buNone/>
            </a:pPr>
            <a:r>
              <a:rPr lang="en-US" dirty="0" smtClean="0"/>
              <a:t> Garment Factories of New York City </a:t>
            </a:r>
          </a:p>
          <a:p>
            <a:pPr marL="0" indent="0" algn="ctr">
              <a:buNone/>
            </a:pPr>
            <a:endParaRPr lang="en-US" dirty="0"/>
          </a:p>
        </p:txBody>
      </p:sp>
      <p:sp>
        <p:nvSpPr>
          <p:cNvPr id="5" name="Title 4"/>
          <p:cNvSpPr>
            <a:spLocks noGrp="1"/>
          </p:cNvSpPr>
          <p:nvPr>
            <p:ph type="title"/>
          </p:nvPr>
        </p:nvSpPr>
        <p:spPr/>
        <p:txBody>
          <a:bodyPr/>
          <a:lstStyle/>
          <a:p>
            <a:r>
              <a:rPr lang="en-US" dirty="0" smtClean="0"/>
              <a:t>Women in the Workplace</a:t>
            </a:r>
            <a:endParaRPr lang="en-US" dirty="0"/>
          </a:p>
        </p:txBody>
      </p:sp>
    </p:spTree>
    <p:extLst>
      <p:ext uri="{BB962C8B-B14F-4D97-AF65-F5344CB8AC3E}">
        <p14:creationId xmlns:p14="http://schemas.microsoft.com/office/powerpoint/2010/main" val="53113979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714500" y="1790700"/>
            <a:ext cx="5715000" cy="4038600"/>
          </a:xfrm>
        </p:spPr>
      </p:pic>
      <p:sp>
        <p:nvSpPr>
          <p:cNvPr id="3" name="Title 2"/>
          <p:cNvSpPr>
            <a:spLocks noGrp="1"/>
          </p:cNvSpPr>
          <p:nvPr>
            <p:ph type="title"/>
          </p:nvPr>
        </p:nvSpPr>
        <p:spPr/>
        <p:txBody>
          <a:bodyPr>
            <a:normAutofit fontScale="90000"/>
          </a:bodyPr>
          <a:lstStyle/>
          <a:p>
            <a:r>
              <a:rPr lang="en-US" dirty="0" smtClean="0"/>
              <a:t>Women at the Textile Mills – </a:t>
            </a:r>
            <a:br>
              <a:rPr lang="en-US" dirty="0" smtClean="0"/>
            </a:br>
            <a:r>
              <a:rPr lang="en-US" dirty="0" smtClean="0"/>
              <a:t>Lowell Mills, Massachusetts</a:t>
            </a:r>
            <a:endParaRPr lang="en-US" dirty="0"/>
          </a:p>
        </p:txBody>
      </p:sp>
    </p:spTree>
    <p:extLst>
      <p:ext uri="{BB962C8B-B14F-4D97-AF65-F5344CB8AC3E}">
        <p14:creationId xmlns:p14="http://schemas.microsoft.com/office/powerpoint/2010/main" val="230326672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505992" y="1524000"/>
            <a:ext cx="8132015" cy="4572000"/>
          </a:xfrm>
        </p:spPr>
      </p:pic>
      <p:sp>
        <p:nvSpPr>
          <p:cNvPr id="3" name="Title 2"/>
          <p:cNvSpPr>
            <a:spLocks noGrp="1"/>
          </p:cNvSpPr>
          <p:nvPr>
            <p:ph type="title"/>
          </p:nvPr>
        </p:nvSpPr>
        <p:spPr>
          <a:xfrm>
            <a:off x="457200" y="381000"/>
            <a:ext cx="8229600" cy="1066800"/>
          </a:xfrm>
        </p:spPr>
        <p:txBody>
          <a:bodyPr>
            <a:normAutofit fontScale="90000"/>
          </a:bodyPr>
          <a:lstStyle/>
          <a:p>
            <a:pPr algn="ctr"/>
            <a:r>
              <a:rPr lang="en-US" dirty="0" smtClean="0"/>
              <a:t/>
            </a:r>
            <a:br>
              <a:rPr lang="en-US" dirty="0" smtClean="0"/>
            </a:br>
            <a:r>
              <a:rPr lang="en-US" dirty="0" smtClean="0"/>
              <a:t/>
            </a:r>
            <a:br>
              <a:rPr lang="en-US" dirty="0" smtClean="0"/>
            </a:br>
            <a:r>
              <a:rPr lang="en-US" dirty="0"/>
              <a:t/>
            </a:r>
            <a:br>
              <a:rPr lang="en-US" dirty="0"/>
            </a:br>
            <a:r>
              <a:rPr lang="en-US" dirty="0" smtClean="0"/>
              <a:t/>
            </a:r>
            <a:br>
              <a:rPr lang="en-US" dirty="0" smtClean="0"/>
            </a:br>
            <a:r>
              <a:rPr lang="en-US" dirty="0"/>
              <a:t/>
            </a:r>
            <a:br>
              <a:rPr lang="en-US" dirty="0"/>
            </a:br>
            <a:r>
              <a:rPr lang="en-US" dirty="0" smtClean="0"/>
              <a:t/>
            </a:r>
            <a:br>
              <a:rPr lang="en-US" dirty="0" smtClean="0"/>
            </a:br>
            <a:r>
              <a:rPr lang="en-US" dirty="0"/>
              <a:t/>
            </a:r>
            <a:br>
              <a:rPr lang="en-US" dirty="0"/>
            </a:br>
            <a:r>
              <a:rPr lang="en-US" sz="4400" dirty="0" smtClean="0"/>
              <a:t>Women in the Tobacco Industry</a:t>
            </a:r>
            <a:br>
              <a:rPr lang="en-US" sz="4400" dirty="0" smtClean="0"/>
            </a:br>
            <a:r>
              <a:rPr lang="en-US" sz="4400" dirty="0" smtClean="0"/>
              <a:t>North Carolina</a:t>
            </a:r>
            <a:endParaRPr lang="en-US" sz="4400" dirty="0"/>
          </a:p>
        </p:txBody>
      </p:sp>
    </p:spTree>
    <p:extLst>
      <p:ext uri="{BB962C8B-B14F-4D97-AF65-F5344CB8AC3E}">
        <p14:creationId xmlns:p14="http://schemas.microsoft.com/office/powerpoint/2010/main" val="241119848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646261" y="1524000"/>
            <a:ext cx="5851477" cy="4572000"/>
          </a:xfrm>
        </p:spPr>
      </p:pic>
      <p:sp>
        <p:nvSpPr>
          <p:cNvPr id="3" name="Title 2"/>
          <p:cNvSpPr>
            <a:spLocks noGrp="1"/>
          </p:cNvSpPr>
          <p:nvPr>
            <p:ph type="title"/>
          </p:nvPr>
        </p:nvSpPr>
        <p:spPr/>
        <p:txBody>
          <a:bodyPr/>
          <a:lstStyle/>
          <a:p>
            <a:r>
              <a:rPr lang="en-US" dirty="0" smtClean="0"/>
              <a:t>Garment Industry of New York City </a:t>
            </a:r>
            <a:endParaRPr lang="en-US" dirty="0"/>
          </a:p>
        </p:txBody>
      </p:sp>
    </p:spTree>
    <p:extLst>
      <p:ext uri="{BB962C8B-B14F-4D97-AF65-F5344CB8AC3E}">
        <p14:creationId xmlns:p14="http://schemas.microsoft.com/office/powerpoint/2010/main" val="392007483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p:txBody>
          <a:bodyPr>
            <a:normAutofit fontScale="85000" lnSpcReduction="20000"/>
          </a:bodyPr>
          <a:lstStyle/>
          <a:p>
            <a:pPr marL="0" indent="0">
              <a:buNone/>
            </a:pPr>
            <a:r>
              <a:rPr lang="en-US" dirty="0" smtClean="0"/>
              <a:t>*Population growth in the United States created a large    </a:t>
            </a:r>
          </a:p>
          <a:p>
            <a:pPr marL="0" indent="0">
              <a:buNone/>
            </a:pPr>
            <a:r>
              <a:rPr lang="en-US" dirty="0"/>
              <a:t> </a:t>
            </a:r>
            <a:r>
              <a:rPr lang="en-US" dirty="0" smtClean="0"/>
              <a:t> pool of cheap industrial laborers. </a:t>
            </a:r>
          </a:p>
          <a:p>
            <a:pPr marL="0" indent="0">
              <a:buNone/>
            </a:pPr>
            <a:endParaRPr lang="en-US" dirty="0"/>
          </a:p>
          <a:p>
            <a:pPr marL="0" indent="0">
              <a:buNone/>
            </a:pPr>
            <a:r>
              <a:rPr lang="en-US" dirty="0" smtClean="0"/>
              <a:t>*A rich supply of natural resource: timber, coal, iron ore, </a:t>
            </a:r>
          </a:p>
          <a:p>
            <a:pPr marL="0" indent="0">
              <a:buNone/>
            </a:pPr>
            <a:r>
              <a:rPr lang="en-US" dirty="0"/>
              <a:t> </a:t>
            </a:r>
            <a:r>
              <a:rPr lang="en-US" dirty="0" smtClean="0"/>
              <a:t> precious metals.</a:t>
            </a:r>
          </a:p>
          <a:p>
            <a:pPr marL="0" indent="0">
              <a:buNone/>
            </a:pPr>
            <a:endParaRPr lang="en-US" dirty="0"/>
          </a:p>
          <a:p>
            <a:pPr marL="0" indent="0">
              <a:buNone/>
            </a:pPr>
            <a:r>
              <a:rPr lang="en-US" dirty="0" smtClean="0"/>
              <a:t>*Entrepreneurial spirit reflected in legal code:  </a:t>
            </a:r>
          </a:p>
          <a:p>
            <a:pPr marL="0" indent="0">
              <a:buNone/>
            </a:pPr>
            <a:r>
              <a:rPr lang="en-US" dirty="0"/>
              <a:t> </a:t>
            </a:r>
            <a:r>
              <a:rPr lang="en-US" dirty="0" smtClean="0"/>
              <a:t> protecting private property, low taxes.</a:t>
            </a:r>
          </a:p>
          <a:p>
            <a:pPr marL="0" indent="0">
              <a:buNone/>
            </a:pPr>
            <a:endParaRPr lang="en-US" dirty="0"/>
          </a:p>
          <a:p>
            <a:pPr marL="0" indent="0">
              <a:buNone/>
            </a:pPr>
            <a:r>
              <a:rPr lang="en-US" dirty="0" smtClean="0"/>
              <a:t>*J.P. Morgan dominated banking industry: liberal lending practices; easy credit.</a:t>
            </a:r>
          </a:p>
          <a:p>
            <a:pPr marL="0" indent="0">
              <a:buNone/>
            </a:pPr>
            <a:endParaRPr lang="en-US" dirty="0"/>
          </a:p>
          <a:p>
            <a:pPr marL="0" indent="0">
              <a:buNone/>
            </a:pPr>
            <a:r>
              <a:rPr lang="en-US" dirty="0" smtClean="0"/>
              <a:t>* Railroad systems stimulate the economy in the West.</a:t>
            </a:r>
          </a:p>
          <a:p>
            <a:pPr marL="0" indent="0">
              <a:buNone/>
            </a:pPr>
            <a:endParaRPr lang="en-US" dirty="0"/>
          </a:p>
          <a:p>
            <a:pPr marL="0" indent="0">
              <a:buNone/>
            </a:pPr>
            <a:endParaRPr lang="en-US" dirty="0" smtClean="0"/>
          </a:p>
          <a:p>
            <a:pPr marL="0" indent="0">
              <a:buNone/>
            </a:pPr>
            <a:endParaRPr lang="en-US" dirty="0"/>
          </a:p>
        </p:txBody>
      </p:sp>
      <p:sp>
        <p:nvSpPr>
          <p:cNvPr id="5" name="Title 4"/>
          <p:cNvSpPr>
            <a:spLocks noGrp="1"/>
          </p:cNvSpPr>
          <p:nvPr>
            <p:ph type="title"/>
          </p:nvPr>
        </p:nvSpPr>
        <p:spPr/>
        <p:txBody>
          <a:bodyPr>
            <a:normAutofit/>
          </a:bodyPr>
          <a:lstStyle/>
          <a:p>
            <a:r>
              <a:rPr lang="en-US" dirty="0" smtClean="0"/>
              <a:t>The Growth of Corporations</a:t>
            </a:r>
            <a:endParaRPr lang="en-US" dirty="0"/>
          </a:p>
        </p:txBody>
      </p:sp>
    </p:spTree>
    <p:extLst>
      <p:ext uri="{BB962C8B-B14F-4D97-AF65-F5344CB8AC3E}">
        <p14:creationId xmlns:p14="http://schemas.microsoft.com/office/powerpoint/2010/main" val="86718470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marL="0" indent="0">
              <a:buNone/>
            </a:pPr>
            <a:r>
              <a:rPr lang="en-US" dirty="0" smtClean="0"/>
              <a:t>Children were forced to work in a variety of fields, including all of the following: </a:t>
            </a:r>
          </a:p>
          <a:p>
            <a:pPr marL="0" indent="0">
              <a:buNone/>
            </a:pPr>
            <a:r>
              <a:rPr lang="en-US" dirty="0"/>
              <a:t>	</a:t>
            </a:r>
            <a:r>
              <a:rPr lang="en-US" dirty="0" smtClean="0"/>
              <a:t>	</a:t>
            </a:r>
          </a:p>
          <a:p>
            <a:pPr marL="0" indent="0">
              <a:buNone/>
            </a:pPr>
            <a:r>
              <a:rPr lang="en-US" dirty="0"/>
              <a:t>	</a:t>
            </a:r>
            <a:r>
              <a:rPr lang="en-US" dirty="0" smtClean="0"/>
              <a:t>	textiles, tobacco factories, coal mines,</a:t>
            </a:r>
          </a:p>
          <a:p>
            <a:pPr marL="0" indent="0">
              <a:buNone/>
            </a:pPr>
            <a:r>
              <a:rPr lang="en-US" dirty="0"/>
              <a:t>	</a:t>
            </a:r>
            <a:r>
              <a:rPr lang="en-US" dirty="0" smtClean="0"/>
              <a:t>	garment sweatshops.</a:t>
            </a:r>
          </a:p>
          <a:p>
            <a:pPr marL="0" indent="0">
              <a:buNone/>
            </a:pPr>
            <a:endParaRPr lang="en-US" dirty="0"/>
          </a:p>
          <a:p>
            <a:pPr marL="0" indent="0">
              <a:buNone/>
            </a:pPr>
            <a:r>
              <a:rPr lang="en-US" dirty="0" smtClean="0"/>
              <a:t>Because of the exploitation of children in the workplace, reform minded individuals like Florence Kelley and Horace Mann began to advocate for compulsory education in the United States.</a:t>
            </a:r>
            <a:endParaRPr lang="en-US" dirty="0"/>
          </a:p>
        </p:txBody>
      </p:sp>
      <p:sp>
        <p:nvSpPr>
          <p:cNvPr id="3" name="Title 2"/>
          <p:cNvSpPr>
            <a:spLocks noGrp="1"/>
          </p:cNvSpPr>
          <p:nvPr>
            <p:ph type="title"/>
          </p:nvPr>
        </p:nvSpPr>
        <p:spPr/>
        <p:txBody>
          <a:bodyPr>
            <a:normAutofit/>
          </a:bodyPr>
          <a:lstStyle/>
          <a:p>
            <a:r>
              <a:rPr lang="en-US" dirty="0" smtClean="0"/>
              <a:t>Child Labor</a:t>
            </a:r>
            <a:endParaRPr lang="en-US" dirty="0"/>
          </a:p>
        </p:txBody>
      </p:sp>
    </p:spTree>
    <p:extLst>
      <p:ext uri="{BB962C8B-B14F-4D97-AF65-F5344CB8AC3E}">
        <p14:creationId xmlns:p14="http://schemas.microsoft.com/office/powerpoint/2010/main" val="341033662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339676" y="1524000"/>
            <a:ext cx="6464648" cy="4572000"/>
          </a:xfrm>
        </p:spPr>
      </p:pic>
      <p:sp>
        <p:nvSpPr>
          <p:cNvPr id="3" name="Title 2"/>
          <p:cNvSpPr>
            <a:spLocks noGrp="1"/>
          </p:cNvSpPr>
          <p:nvPr>
            <p:ph type="title"/>
          </p:nvPr>
        </p:nvSpPr>
        <p:spPr/>
        <p:txBody>
          <a:bodyPr/>
          <a:lstStyle/>
          <a:p>
            <a:r>
              <a:rPr lang="en-US" dirty="0" smtClean="0"/>
              <a:t>Children Working in the Coal Mines</a:t>
            </a:r>
            <a:endParaRPr lang="en-US" dirty="0"/>
          </a:p>
        </p:txBody>
      </p:sp>
    </p:spTree>
    <p:extLst>
      <p:ext uri="{BB962C8B-B14F-4D97-AF65-F5344CB8AC3E}">
        <p14:creationId xmlns:p14="http://schemas.microsoft.com/office/powerpoint/2010/main" val="308147131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2958029" y="1524000"/>
            <a:ext cx="3227942" cy="4572000"/>
          </a:xfrm>
        </p:spPr>
      </p:pic>
      <p:sp>
        <p:nvSpPr>
          <p:cNvPr id="3" name="Title 2"/>
          <p:cNvSpPr>
            <a:spLocks noGrp="1"/>
          </p:cNvSpPr>
          <p:nvPr>
            <p:ph type="title"/>
          </p:nvPr>
        </p:nvSpPr>
        <p:spPr/>
        <p:txBody>
          <a:bodyPr/>
          <a:lstStyle/>
          <a:p>
            <a:pPr algn="ctr"/>
            <a:r>
              <a:rPr lang="en-US" dirty="0" smtClean="0"/>
              <a:t>Children of the Textile Mills</a:t>
            </a:r>
            <a:endParaRPr lang="en-US" dirty="0"/>
          </a:p>
        </p:txBody>
      </p:sp>
    </p:spTree>
    <p:extLst>
      <p:ext uri="{BB962C8B-B14F-4D97-AF65-F5344CB8AC3E}">
        <p14:creationId xmlns:p14="http://schemas.microsoft.com/office/powerpoint/2010/main" val="173874452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92500" lnSpcReduction="10000"/>
          </a:bodyPr>
          <a:lstStyle/>
          <a:p>
            <a:pPr marL="0" indent="0">
              <a:buNone/>
            </a:pPr>
            <a:r>
              <a:rPr lang="en-US" dirty="0" smtClean="0"/>
              <a:t>The dangers faced on the job were numerous, depending on the type of work men and women did.</a:t>
            </a:r>
          </a:p>
          <a:p>
            <a:pPr marL="0" indent="0">
              <a:buNone/>
            </a:pPr>
            <a:endParaRPr lang="en-US" dirty="0"/>
          </a:p>
          <a:p>
            <a:pPr marL="0" indent="0">
              <a:buNone/>
            </a:pPr>
            <a:r>
              <a:rPr lang="en-US" dirty="0" smtClean="0"/>
              <a:t>Coalminers could face cave-ins or air quality issues that caused immediate dangers or long-term concerns like emphysema or “black lung.” </a:t>
            </a:r>
          </a:p>
          <a:p>
            <a:pPr marL="0" indent="0">
              <a:buNone/>
            </a:pPr>
            <a:endParaRPr lang="en-US" dirty="0"/>
          </a:p>
          <a:p>
            <a:pPr marL="0" indent="0">
              <a:buNone/>
            </a:pPr>
            <a:r>
              <a:rPr lang="en-US" dirty="0" smtClean="0"/>
              <a:t>Textile workers often faced lung disease from exposure to tiny cotton fibers.</a:t>
            </a:r>
          </a:p>
          <a:p>
            <a:pPr marL="0" indent="0">
              <a:buNone/>
            </a:pPr>
            <a:endParaRPr lang="en-US" dirty="0"/>
          </a:p>
          <a:p>
            <a:pPr marL="0" indent="0">
              <a:buNone/>
            </a:pPr>
            <a:r>
              <a:rPr lang="en-US" dirty="0" smtClean="0"/>
              <a:t>Steelworkers were in danger of burns or crushing injuries constantly.</a:t>
            </a:r>
          </a:p>
        </p:txBody>
      </p:sp>
      <p:sp>
        <p:nvSpPr>
          <p:cNvPr id="3" name="Title 2"/>
          <p:cNvSpPr>
            <a:spLocks noGrp="1"/>
          </p:cNvSpPr>
          <p:nvPr>
            <p:ph type="title"/>
          </p:nvPr>
        </p:nvSpPr>
        <p:spPr/>
        <p:txBody>
          <a:bodyPr/>
          <a:lstStyle/>
          <a:p>
            <a:pPr algn="ctr"/>
            <a:r>
              <a:rPr lang="en-US" u="sng" dirty="0" smtClean="0">
                <a:solidFill>
                  <a:schemeClr val="tx1"/>
                </a:solidFill>
              </a:rPr>
              <a:t>Dangerous Working Conditions </a:t>
            </a:r>
            <a:endParaRPr lang="en-US" u="sng" dirty="0">
              <a:solidFill>
                <a:schemeClr val="tx1"/>
              </a:solidFill>
            </a:endParaRPr>
          </a:p>
        </p:txBody>
      </p:sp>
    </p:spTree>
    <p:extLst>
      <p:ext uri="{BB962C8B-B14F-4D97-AF65-F5344CB8AC3E}">
        <p14:creationId xmlns:p14="http://schemas.microsoft.com/office/powerpoint/2010/main" val="169370675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solidFill>
                  <a:schemeClr val="tx1"/>
                </a:solidFill>
              </a:rPr>
              <a:t>Dangers in Textile Mills</a:t>
            </a:r>
            <a:endParaRPr lang="en-US" dirty="0">
              <a:solidFill>
                <a:schemeClr val="tx1"/>
              </a:solidFill>
            </a:endParaRPr>
          </a:p>
        </p:txBody>
      </p:sp>
      <p:pic>
        <p:nvPicPr>
          <p:cNvPr id="11" name="Picture Placeholder 10"/>
          <p:cNvPicPr>
            <a:picLocks noGrp="1" noChangeAspect="1"/>
          </p:cNvPicPr>
          <p:nvPr>
            <p:ph type="pic" idx="1"/>
          </p:nvPr>
        </p:nvPicPr>
        <p:blipFill>
          <a:blip r:embed="rId2" cstate="print">
            <a:extLst>
              <a:ext uri="{28A0092B-C50C-407E-A947-70E740481C1C}">
                <a14:useLocalDpi xmlns:a14="http://schemas.microsoft.com/office/drawing/2010/main" val="0"/>
              </a:ext>
            </a:extLst>
          </a:blip>
          <a:srcRect l="12107" r="12107"/>
          <a:stretch>
            <a:fillRect/>
          </a:stretch>
        </p:blipFill>
        <p:spPr/>
      </p:pic>
      <p:sp>
        <p:nvSpPr>
          <p:cNvPr id="10" name="Text Placeholder 9"/>
          <p:cNvSpPr>
            <a:spLocks noGrp="1"/>
          </p:cNvSpPr>
          <p:nvPr>
            <p:ph type="body" sz="half" idx="2"/>
          </p:nvPr>
        </p:nvSpPr>
        <p:spPr/>
        <p:txBody>
          <a:bodyPr/>
          <a:lstStyle/>
          <a:p>
            <a:r>
              <a:rPr lang="en-US" dirty="0" smtClean="0">
                <a:solidFill>
                  <a:schemeClr val="tx1"/>
                </a:solidFill>
              </a:rPr>
              <a:t>Women faced issues with their lungs from working in textile mills as well, breathing in cotton and fiber filaments all day.  Many women and children lost fingers and toes in the high velocity machines as well. </a:t>
            </a:r>
            <a:endParaRPr lang="en-US" dirty="0">
              <a:solidFill>
                <a:schemeClr val="tx1"/>
              </a:solidFill>
            </a:endParaRPr>
          </a:p>
        </p:txBody>
      </p:sp>
    </p:spTree>
    <p:extLst>
      <p:ext uri="{BB962C8B-B14F-4D97-AF65-F5344CB8AC3E}">
        <p14:creationId xmlns:p14="http://schemas.microsoft.com/office/powerpoint/2010/main" val="49790572"/>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solidFill>
                  <a:schemeClr val="tx1"/>
                </a:solidFill>
              </a:rPr>
              <a:t>Steel Mills were extremely dangerous work environments.</a:t>
            </a:r>
            <a:endParaRPr lang="en-US" dirty="0">
              <a:solidFill>
                <a:schemeClr val="tx1"/>
              </a:solidFill>
            </a:endParaRPr>
          </a:p>
        </p:txBody>
      </p:sp>
      <p:pic>
        <p:nvPicPr>
          <p:cNvPr id="5" name="Picture Placeholder 4"/>
          <p:cNvPicPr>
            <a:picLocks noGrp="1" noChangeAspect="1"/>
          </p:cNvPicPr>
          <p:nvPr>
            <p:ph type="pic" idx="1"/>
          </p:nvPr>
        </p:nvPicPr>
        <p:blipFill>
          <a:blip r:embed="rId2" cstate="print">
            <a:extLst>
              <a:ext uri="{28A0092B-C50C-407E-A947-70E740481C1C}">
                <a14:useLocalDpi xmlns:a14="http://schemas.microsoft.com/office/drawing/2010/main" val="0"/>
              </a:ext>
            </a:extLst>
          </a:blip>
          <a:srcRect l="8113" r="8113"/>
          <a:stretch>
            <a:fillRect/>
          </a:stretch>
        </p:blipFill>
        <p:spPr/>
      </p:pic>
      <p:sp>
        <p:nvSpPr>
          <p:cNvPr id="4" name="Text Placeholder 3"/>
          <p:cNvSpPr>
            <a:spLocks noGrp="1"/>
          </p:cNvSpPr>
          <p:nvPr>
            <p:ph type="body" sz="half" idx="2"/>
          </p:nvPr>
        </p:nvSpPr>
        <p:spPr/>
        <p:txBody>
          <a:bodyPr/>
          <a:lstStyle/>
          <a:p>
            <a:r>
              <a:rPr lang="en-US" dirty="0" smtClean="0">
                <a:solidFill>
                  <a:schemeClr val="tx1"/>
                </a:solidFill>
              </a:rPr>
              <a:t>Due to the open cauldrons of molten steel, and the heavy mechanized tools which could crush limbs, steel mills were notoriously dangerous.  And most companies offered no compensation to workers injured on the job.</a:t>
            </a:r>
            <a:endParaRPr lang="en-US" dirty="0">
              <a:solidFill>
                <a:schemeClr val="tx1"/>
              </a:solidFill>
            </a:endParaRPr>
          </a:p>
        </p:txBody>
      </p:sp>
    </p:spTree>
    <p:extLst>
      <p:ext uri="{BB962C8B-B14F-4D97-AF65-F5344CB8AC3E}">
        <p14:creationId xmlns:p14="http://schemas.microsoft.com/office/powerpoint/2010/main" val="1194022752"/>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1"/>
                </a:solidFill>
              </a:rPr>
              <a:t>The Meatpacking Industry</a:t>
            </a:r>
            <a:endParaRPr lang="en-US" dirty="0">
              <a:solidFill>
                <a:schemeClr val="tx1"/>
              </a:solidFill>
            </a:endParaRPr>
          </a:p>
        </p:txBody>
      </p:sp>
      <p:pic>
        <p:nvPicPr>
          <p:cNvPr id="5" name="Picture Placeholder 4"/>
          <p:cNvPicPr>
            <a:picLocks noGrp="1" noChangeAspect="1"/>
          </p:cNvPicPr>
          <p:nvPr>
            <p:ph type="pic" idx="1"/>
          </p:nvPr>
        </p:nvPicPr>
        <p:blipFill>
          <a:blip r:embed="rId2" cstate="print">
            <a:extLst>
              <a:ext uri="{28A0092B-C50C-407E-A947-70E740481C1C}">
                <a14:useLocalDpi xmlns:a14="http://schemas.microsoft.com/office/drawing/2010/main" val="0"/>
              </a:ext>
            </a:extLst>
          </a:blip>
          <a:srcRect l="12036" r="12036"/>
          <a:stretch>
            <a:fillRect/>
          </a:stretch>
        </p:blipFill>
        <p:spPr/>
      </p:pic>
      <p:sp>
        <p:nvSpPr>
          <p:cNvPr id="4" name="Text Placeholder 3"/>
          <p:cNvSpPr>
            <a:spLocks noGrp="1"/>
          </p:cNvSpPr>
          <p:nvPr>
            <p:ph type="body" sz="half" idx="2"/>
          </p:nvPr>
        </p:nvSpPr>
        <p:spPr>
          <a:xfrm>
            <a:off x="6629400" y="1905000"/>
            <a:ext cx="2057400" cy="4419600"/>
          </a:xfrm>
        </p:spPr>
        <p:txBody>
          <a:bodyPr/>
          <a:lstStyle/>
          <a:p>
            <a:r>
              <a:rPr lang="en-US" dirty="0" smtClean="0">
                <a:solidFill>
                  <a:schemeClr val="tx1"/>
                </a:solidFill>
              </a:rPr>
              <a:t>Due to the de-assembly line methods used in meat packing plants – requiring hasty knife work, many workers were injured on the job – losing fingers, or worse!</a:t>
            </a:r>
            <a:endParaRPr lang="en-US" dirty="0">
              <a:solidFill>
                <a:schemeClr val="tx1"/>
              </a:solidFill>
            </a:endParaRPr>
          </a:p>
        </p:txBody>
      </p:sp>
    </p:spTree>
    <p:extLst>
      <p:ext uri="{BB962C8B-B14F-4D97-AF65-F5344CB8AC3E}">
        <p14:creationId xmlns:p14="http://schemas.microsoft.com/office/powerpoint/2010/main" val="2279675881"/>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624214" y="4038600"/>
            <a:ext cx="7924800" cy="914400"/>
          </a:xfrm>
        </p:spPr>
        <p:txBody>
          <a:bodyPr/>
          <a:lstStyle/>
          <a:p>
            <a:r>
              <a:rPr lang="en-US" sz="3200" b="1" dirty="0" smtClean="0"/>
              <a:t>Labor Incidents of the 19</a:t>
            </a:r>
            <a:r>
              <a:rPr lang="en-US" sz="3200" b="1" baseline="30000" dirty="0" smtClean="0"/>
              <a:t>th</a:t>
            </a:r>
            <a:r>
              <a:rPr lang="en-US" sz="3200" b="1" dirty="0" smtClean="0"/>
              <a:t> and Early 20</a:t>
            </a:r>
            <a:r>
              <a:rPr lang="en-US" sz="3200" b="1" baseline="30000" dirty="0" smtClean="0"/>
              <a:t>th</a:t>
            </a:r>
            <a:r>
              <a:rPr lang="en-US" sz="3200" b="1" dirty="0" smtClean="0"/>
              <a:t> Centuries</a:t>
            </a:r>
            <a:endParaRPr lang="en-US" sz="3200" b="1" dirty="0"/>
          </a:p>
        </p:txBody>
      </p:sp>
      <p:sp>
        <p:nvSpPr>
          <p:cNvPr id="6" name="Text Placeholder 5"/>
          <p:cNvSpPr>
            <a:spLocks noGrp="1"/>
          </p:cNvSpPr>
          <p:nvPr>
            <p:ph type="body" idx="1"/>
          </p:nvPr>
        </p:nvSpPr>
        <p:spPr>
          <a:xfrm>
            <a:off x="685800" y="5410200"/>
            <a:ext cx="7924800" cy="984736"/>
          </a:xfrm>
        </p:spPr>
        <p:txBody>
          <a:bodyPr/>
          <a:lstStyle/>
          <a:p>
            <a:r>
              <a:rPr lang="en-US" dirty="0" smtClean="0"/>
              <a:t>Turmoil and Conflict between Organized Labor and Industry.</a:t>
            </a:r>
            <a:endParaRPr lang="en-US" dirty="0"/>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52600" y="319414"/>
            <a:ext cx="5486400" cy="3575304"/>
          </a:xfrm>
          <a:prstGeom prst="rect">
            <a:avLst/>
          </a:prstGeom>
        </p:spPr>
      </p:pic>
    </p:spTree>
    <p:extLst>
      <p:ext uri="{BB962C8B-B14F-4D97-AF65-F5344CB8AC3E}">
        <p14:creationId xmlns:p14="http://schemas.microsoft.com/office/powerpoint/2010/main" val="246748585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6"/>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3045317" y="1524000"/>
            <a:ext cx="3053366" cy="4572000"/>
          </a:xfrm>
        </p:spPr>
      </p:pic>
      <p:sp>
        <p:nvSpPr>
          <p:cNvPr id="5" name="Title 4"/>
          <p:cNvSpPr>
            <a:spLocks noGrp="1"/>
          </p:cNvSpPr>
          <p:nvPr>
            <p:ph type="title"/>
          </p:nvPr>
        </p:nvSpPr>
        <p:spPr/>
        <p:txBody>
          <a:bodyPr>
            <a:normAutofit fontScale="90000"/>
          </a:bodyPr>
          <a:lstStyle/>
          <a:p>
            <a:r>
              <a:rPr lang="en-US" dirty="0" smtClean="0">
                <a:solidFill>
                  <a:schemeClr val="tx1"/>
                </a:solidFill>
              </a:rPr>
              <a:t>Terence V. Powderly, Knights of Labor</a:t>
            </a:r>
            <a:endParaRPr lang="en-US" dirty="0">
              <a:solidFill>
                <a:schemeClr val="tx1"/>
              </a:solidFill>
            </a:endParaRPr>
          </a:p>
        </p:txBody>
      </p:sp>
    </p:spTree>
    <p:extLst>
      <p:ext uri="{BB962C8B-B14F-4D97-AF65-F5344CB8AC3E}">
        <p14:creationId xmlns:p14="http://schemas.microsoft.com/office/powerpoint/2010/main" val="2839369256"/>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noChangeAspect="1"/>
          </p:cNvPicPr>
          <p:nvPr>
            <p:ph sz="quarter" idx="1"/>
          </p:nvPr>
        </p:nvPicPr>
        <p:blipFill>
          <a:blip r:embed="rId2" cstate="print">
            <a:extLst>
              <a:ext uri="{28A0092B-C50C-407E-A947-70E740481C1C}">
                <a14:useLocalDpi xmlns:a14="http://schemas.microsoft.com/office/drawing/2010/main" val="0"/>
              </a:ext>
            </a:extLst>
          </a:blip>
          <a:stretch>
            <a:fillRect/>
          </a:stretch>
        </p:blipFill>
        <p:spPr>
          <a:xfrm>
            <a:off x="457200" y="1307508"/>
            <a:ext cx="6248400" cy="4014383"/>
          </a:xfrm>
        </p:spPr>
      </p:pic>
      <p:sp>
        <p:nvSpPr>
          <p:cNvPr id="3" name="Text Placeholder 2"/>
          <p:cNvSpPr>
            <a:spLocks noGrp="1"/>
          </p:cNvSpPr>
          <p:nvPr>
            <p:ph type="body" idx="2"/>
          </p:nvPr>
        </p:nvSpPr>
        <p:spPr>
          <a:xfrm>
            <a:off x="6781800" y="1600200"/>
            <a:ext cx="1984248" cy="4876800"/>
          </a:xfrm>
        </p:spPr>
        <p:txBody>
          <a:bodyPr>
            <a:normAutofit fontScale="85000" lnSpcReduction="10000"/>
          </a:bodyPr>
          <a:lstStyle/>
          <a:p>
            <a:r>
              <a:rPr lang="en-US" dirty="0" smtClean="0">
                <a:solidFill>
                  <a:schemeClr val="tx1"/>
                </a:solidFill>
              </a:rPr>
              <a:t>America’s first major labor union, this group accepted both skilled and unskilled employees and protested low wages and unsafe conditions at public rallies.  In 1886, at a meeting against the McCormick Harvesting Company in Chicago, IL, an anarchist threw a bomb into the crowd killing several police officers and protesters.  The Knight reputation soon declined – blame by association.</a:t>
            </a:r>
            <a:endParaRPr lang="en-US" dirty="0">
              <a:solidFill>
                <a:schemeClr val="tx1"/>
              </a:solidFill>
            </a:endParaRPr>
          </a:p>
        </p:txBody>
      </p:sp>
      <p:sp>
        <p:nvSpPr>
          <p:cNvPr id="4" name="Title 3"/>
          <p:cNvSpPr>
            <a:spLocks noGrp="1"/>
          </p:cNvSpPr>
          <p:nvPr>
            <p:ph type="title"/>
          </p:nvPr>
        </p:nvSpPr>
        <p:spPr/>
        <p:txBody>
          <a:bodyPr/>
          <a:lstStyle/>
          <a:p>
            <a:r>
              <a:rPr lang="en-US" dirty="0" smtClean="0">
                <a:solidFill>
                  <a:schemeClr val="tx1"/>
                </a:solidFill>
              </a:rPr>
              <a:t>The Knights of Labor</a:t>
            </a:r>
            <a:endParaRPr lang="en-US" dirty="0">
              <a:solidFill>
                <a:schemeClr val="tx1"/>
              </a:solidFill>
            </a:endParaRPr>
          </a:p>
        </p:txBody>
      </p:sp>
    </p:spTree>
    <p:extLst>
      <p:ext uri="{BB962C8B-B14F-4D97-AF65-F5344CB8AC3E}">
        <p14:creationId xmlns:p14="http://schemas.microsoft.com/office/powerpoint/2010/main" val="197485162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lnSpcReduction="10000"/>
          </a:bodyPr>
          <a:lstStyle/>
          <a:p>
            <a:pPr marL="0" indent="0">
              <a:buNone/>
            </a:pPr>
            <a:r>
              <a:rPr lang="en-US" sz="2200" dirty="0" smtClean="0"/>
              <a:t>Because corporations main goal is just to make money, they don’t always act in the most responsible manner.  Some corporations used unfair methods to eliminate competition and raise prices on consumers – a move which hurts free enterprise, and hurts consumers, but benefits the corporation and its shareholders. </a:t>
            </a:r>
            <a:r>
              <a:rPr lang="en-US" sz="2200" dirty="0"/>
              <a:t> </a:t>
            </a:r>
            <a:r>
              <a:rPr lang="en-US" sz="2200" dirty="0" smtClean="0"/>
              <a:t>Corporations have used the profit motive to justify poor working conditions, unfair business practices like trusts, pools, or monopolies, and other forms of corruption. </a:t>
            </a:r>
          </a:p>
          <a:p>
            <a:pPr marL="0" indent="0">
              <a:buNone/>
            </a:pPr>
            <a:endParaRPr lang="en-US" sz="2200" dirty="0"/>
          </a:p>
          <a:p>
            <a:pPr marL="0" indent="0">
              <a:buNone/>
            </a:pPr>
            <a:r>
              <a:rPr lang="en-US" sz="2200" dirty="0" smtClean="0"/>
              <a:t>In addition, corporations are a have a collective mindset which can, at times, discourage the taking of personal responsibility: the board of directors can justify many of its decisions by citing the need for shareholder to make money.  If others are influenced negatively, but the ends justify the means, then so be it.</a:t>
            </a:r>
            <a:endParaRPr lang="en-US" sz="2200" dirty="0"/>
          </a:p>
        </p:txBody>
      </p:sp>
      <p:sp>
        <p:nvSpPr>
          <p:cNvPr id="3" name="Title 2"/>
          <p:cNvSpPr>
            <a:spLocks noGrp="1"/>
          </p:cNvSpPr>
          <p:nvPr>
            <p:ph type="title"/>
          </p:nvPr>
        </p:nvSpPr>
        <p:spPr/>
        <p:txBody>
          <a:bodyPr>
            <a:normAutofit fontScale="90000"/>
          </a:bodyPr>
          <a:lstStyle/>
          <a:p>
            <a:r>
              <a:rPr lang="en-US" u="sng" dirty="0" smtClean="0"/>
              <a:t>The Amoral Disposition of Corporations</a:t>
            </a:r>
            <a:endParaRPr lang="en-US" u="sng" dirty="0"/>
          </a:p>
        </p:txBody>
      </p:sp>
    </p:spTree>
    <p:extLst>
      <p:ext uri="{BB962C8B-B14F-4D97-AF65-F5344CB8AC3E}">
        <p14:creationId xmlns:p14="http://schemas.microsoft.com/office/powerpoint/2010/main" val="1046567160"/>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6"/>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391478" y="1524000"/>
            <a:ext cx="6361043" cy="4572000"/>
          </a:xfrm>
        </p:spPr>
      </p:pic>
      <p:sp>
        <p:nvSpPr>
          <p:cNvPr id="5" name="Title 4"/>
          <p:cNvSpPr>
            <a:spLocks noGrp="1"/>
          </p:cNvSpPr>
          <p:nvPr>
            <p:ph type="title"/>
          </p:nvPr>
        </p:nvSpPr>
        <p:spPr/>
        <p:txBody>
          <a:bodyPr/>
          <a:lstStyle/>
          <a:p>
            <a:r>
              <a:rPr lang="en-US" dirty="0" smtClean="0">
                <a:solidFill>
                  <a:schemeClr val="tx1"/>
                </a:solidFill>
              </a:rPr>
              <a:t>Samuel Gompers, leader of the AFL</a:t>
            </a:r>
            <a:endParaRPr lang="en-US" dirty="0">
              <a:solidFill>
                <a:schemeClr val="tx1"/>
              </a:solidFill>
            </a:endParaRPr>
          </a:p>
        </p:txBody>
      </p:sp>
    </p:spTree>
    <p:extLst>
      <p:ext uri="{BB962C8B-B14F-4D97-AF65-F5344CB8AC3E}">
        <p14:creationId xmlns:p14="http://schemas.microsoft.com/office/powerpoint/2010/main" val="2999311301"/>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524000" y="1524000"/>
            <a:ext cx="6096000" cy="4572000"/>
          </a:xfrm>
        </p:spPr>
      </p:pic>
      <p:sp>
        <p:nvSpPr>
          <p:cNvPr id="3" name="Title 2"/>
          <p:cNvSpPr>
            <a:spLocks noGrp="1"/>
          </p:cNvSpPr>
          <p:nvPr>
            <p:ph type="title"/>
          </p:nvPr>
        </p:nvSpPr>
        <p:spPr/>
        <p:txBody>
          <a:bodyPr/>
          <a:lstStyle/>
          <a:p>
            <a:r>
              <a:rPr lang="en-US" dirty="0" smtClean="0"/>
              <a:t>The American Federation of Labor</a:t>
            </a:r>
            <a:endParaRPr lang="en-US" dirty="0"/>
          </a:p>
        </p:txBody>
      </p:sp>
    </p:spTree>
    <p:extLst>
      <p:ext uri="{BB962C8B-B14F-4D97-AF65-F5344CB8AC3E}">
        <p14:creationId xmlns:p14="http://schemas.microsoft.com/office/powerpoint/2010/main" val="367103971"/>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noChangeAspect="1"/>
          </p:cNvPicPr>
          <p:nvPr>
            <p:ph sz="quarter" idx="1"/>
          </p:nvPr>
        </p:nvPicPr>
        <p:blipFill>
          <a:blip r:embed="rId2" cstate="print">
            <a:extLst>
              <a:ext uri="{28A0092B-C50C-407E-A947-70E740481C1C}">
                <a14:useLocalDpi xmlns:a14="http://schemas.microsoft.com/office/drawing/2010/main" val="0"/>
              </a:ext>
            </a:extLst>
          </a:blip>
          <a:stretch>
            <a:fillRect/>
          </a:stretch>
        </p:blipFill>
        <p:spPr>
          <a:xfrm>
            <a:off x="1265569" y="457200"/>
            <a:ext cx="4631662" cy="5715000"/>
          </a:xfrm>
        </p:spPr>
      </p:pic>
      <p:sp>
        <p:nvSpPr>
          <p:cNvPr id="3" name="Text Placeholder 2"/>
          <p:cNvSpPr>
            <a:spLocks noGrp="1"/>
          </p:cNvSpPr>
          <p:nvPr>
            <p:ph type="body" idx="2"/>
          </p:nvPr>
        </p:nvSpPr>
        <p:spPr>
          <a:xfrm>
            <a:off x="6781800" y="1600200"/>
            <a:ext cx="1984248" cy="4800600"/>
          </a:xfrm>
        </p:spPr>
        <p:txBody>
          <a:bodyPr>
            <a:normAutofit fontScale="92500" lnSpcReduction="10000"/>
          </a:bodyPr>
          <a:lstStyle/>
          <a:p>
            <a:r>
              <a:rPr lang="en-US" dirty="0" smtClean="0">
                <a:solidFill>
                  <a:schemeClr val="tx1"/>
                </a:solidFill>
              </a:rPr>
              <a:t>When Andrew Carnegie attempted to slash his workers wages, they walked out on strike.  When he hired strikebreakers, or “scabs” to replace them, they fought violently to prevent the mills from re-opening.  Eventually, the Pennsylvania State Militia forced and end to the conflict using violent force of their own.</a:t>
            </a:r>
            <a:endParaRPr lang="en-US" dirty="0">
              <a:solidFill>
                <a:schemeClr val="tx1"/>
              </a:solidFill>
            </a:endParaRPr>
          </a:p>
        </p:txBody>
      </p:sp>
      <p:sp>
        <p:nvSpPr>
          <p:cNvPr id="4" name="Title 3"/>
          <p:cNvSpPr>
            <a:spLocks noGrp="1"/>
          </p:cNvSpPr>
          <p:nvPr>
            <p:ph type="title"/>
          </p:nvPr>
        </p:nvSpPr>
        <p:spPr/>
        <p:txBody>
          <a:bodyPr/>
          <a:lstStyle/>
          <a:p>
            <a:r>
              <a:rPr lang="en-US" dirty="0" smtClean="0">
                <a:solidFill>
                  <a:schemeClr val="tx1"/>
                </a:solidFill>
              </a:rPr>
              <a:t>The Homestead Strike of 1892</a:t>
            </a:r>
            <a:endParaRPr lang="en-US" dirty="0">
              <a:solidFill>
                <a:schemeClr val="tx1"/>
              </a:solidFill>
            </a:endParaRPr>
          </a:p>
        </p:txBody>
      </p:sp>
    </p:spTree>
    <p:extLst>
      <p:ext uri="{BB962C8B-B14F-4D97-AF65-F5344CB8AC3E}">
        <p14:creationId xmlns:p14="http://schemas.microsoft.com/office/powerpoint/2010/main" val="3629074738"/>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sz="quarter" idx="1"/>
          </p:nvPr>
        </p:nvPicPr>
        <p:blipFill>
          <a:blip r:embed="rId2" cstate="print">
            <a:extLst>
              <a:ext uri="{28A0092B-C50C-407E-A947-70E740481C1C}">
                <a14:useLocalDpi xmlns:a14="http://schemas.microsoft.com/office/drawing/2010/main" val="0"/>
              </a:ext>
            </a:extLst>
          </a:blip>
          <a:stretch>
            <a:fillRect/>
          </a:stretch>
        </p:blipFill>
        <p:spPr>
          <a:xfrm>
            <a:off x="1166035" y="457200"/>
            <a:ext cx="4830730" cy="5715000"/>
          </a:xfrm>
        </p:spPr>
      </p:pic>
      <p:sp>
        <p:nvSpPr>
          <p:cNvPr id="5" name="Text Placeholder 4"/>
          <p:cNvSpPr>
            <a:spLocks noGrp="1"/>
          </p:cNvSpPr>
          <p:nvPr>
            <p:ph type="body" idx="2"/>
          </p:nvPr>
        </p:nvSpPr>
        <p:spPr>
          <a:xfrm>
            <a:off x="6781800" y="1600200"/>
            <a:ext cx="1984248" cy="4876800"/>
          </a:xfrm>
        </p:spPr>
        <p:txBody>
          <a:bodyPr/>
          <a:lstStyle/>
          <a:p>
            <a:r>
              <a:rPr lang="en-US" dirty="0" smtClean="0">
                <a:solidFill>
                  <a:schemeClr val="tx1"/>
                </a:solidFill>
              </a:rPr>
              <a:t>“Mother” Jones was one of the many women involved with supporting labor unions.  She was especially interested in the plight of working children – fighting for child labor laws – but also very much involved with supporting strikers and leading protest rallies.</a:t>
            </a:r>
            <a:endParaRPr lang="en-US" dirty="0">
              <a:solidFill>
                <a:schemeClr val="tx1"/>
              </a:solidFill>
            </a:endParaRPr>
          </a:p>
        </p:txBody>
      </p:sp>
      <p:sp>
        <p:nvSpPr>
          <p:cNvPr id="3" name="Title 2"/>
          <p:cNvSpPr>
            <a:spLocks noGrp="1"/>
          </p:cNvSpPr>
          <p:nvPr>
            <p:ph type="title"/>
          </p:nvPr>
        </p:nvSpPr>
        <p:spPr/>
        <p:txBody>
          <a:bodyPr/>
          <a:lstStyle/>
          <a:p>
            <a:r>
              <a:rPr lang="en-US" dirty="0" smtClean="0">
                <a:solidFill>
                  <a:schemeClr val="tx1"/>
                </a:solidFill>
              </a:rPr>
              <a:t>Mother Jones: Mary Harris Jones</a:t>
            </a:r>
            <a:endParaRPr lang="en-US" dirty="0">
              <a:solidFill>
                <a:schemeClr val="tx1"/>
              </a:solidFill>
            </a:endParaRPr>
          </a:p>
        </p:txBody>
      </p:sp>
    </p:spTree>
    <p:extLst>
      <p:ext uri="{BB962C8B-B14F-4D97-AF65-F5344CB8AC3E}">
        <p14:creationId xmlns:p14="http://schemas.microsoft.com/office/powerpoint/2010/main" val="1500478360"/>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idx="2"/>
          </p:nvPr>
        </p:nvSpPr>
        <p:spPr>
          <a:xfrm>
            <a:off x="6781800" y="1600200"/>
            <a:ext cx="1984248" cy="4724400"/>
          </a:xfrm>
        </p:spPr>
        <p:txBody>
          <a:bodyPr>
            <a:normAutofit fontScale="92500" lnSpcReduction="20000"/>
          </a:bodyPr>
          <a:lstStyle/>
          <a:p>
            <a:r>
              <a:rPr lang="en-US" dirty="0" smtClean="0">
                <a:solidFill>
                  <a:schemeClr val="tx1"/>
                </a:solidFill>
              </a:rPr>
              <a:t>In one of the saddest and most well publicized disasters of the early 20</a:t>
            </a:r>
            <a:r>
              <a:rPr lang="en-US" baseline="30000" dirty="0" smtClean="0">
                <a:solidFill>
                  <a:schemeClr val="tx1"/>
                </a:solidFill>
              </a:rPr>
              <a:t>th</a:t>
            </a:r>
            <a:r>
              <a:rPr lang="en-US" dirty="0" smtClean="0">
                <a:solidFill>
                  <a:schemeClr val="tx1"/>
                </a:solidFill>
              </a:rPr>
              <a:t> Century, a group of approximately 150 immigrant laborers were trapped – literally locked in by their employers – in a burning building in New York City.  Changes to fire codes and improvements to the working conditions were soon passed to protect employees  and factory workers. </a:t>
            </a:r>
            <a:endParaRPr lang="en-US" dirty="0">
              <a:solidFill>
                <a:schemeClr val="tx1"/>
              </a:solidFill>
            </a:endParaRPr>
          </a:p>
        </p:txBody>
      </p:sp>
      <p:sp>
        <p:nvSpPr>
          <p:cNvPr id="5" name="Title 4"/>
          <p:cNvSpPr>
            <a:spLocks noGrp="1"/>
          </p:cNvSpPr>
          <p:nvPr>
            <p:ph type="title"/>
          </p:nvPr>
        </p:nvSpPr>
        <p:spPr/>
        <p:txBody>
          <a:bodyPr/>
          <a:lstStyle/>
          <a:p>
            <a:r>
              <a:rPr lang="en-US" dirty="0" smtClean="0">
                <a:solidFill>
                  <a:schemeClr val="tx1"/>
                </a:solidFill>
              </a:rPr>
              <a:t>The Triangle Shirtwaist Fire of 1911</a:t>
            </a:r>
            <a:endParaRPr lang="en-US" dirty="0">
              <a:solidFill>
                <a:schemeClr val="tx1"/>
              </a:solidFill>
            </a:endParaRPr>
          </a:p>
        </p:txBody>
      </p:sp>
      <p:pic>
        <p:nvPicPr>
          <p:cNvPr id="10" name="Content Placeholder 9"/>
          <p:cNvPicPr>
            <a:picLocks noGrp="1" noChangeAspect="1"/>
          </p:cNvPicPr>
          <p:nvPr>
            <p:ph sz="quarter" idx="1"/>
          </p:nvPr>
        </p:nvPicPr>
        <p:blipFill>
          <a:blip r:embed="rId2" cstate="print">
            <a:extLst>
              <a:ext uri="{28A0092B-C50C-407E-A947-70E740481C1C}">
                <a14:useLocalDpi xmlns:a14="http://schemas.microsoft.com/office/drawing/2010/main" val="0"/>
              </a:ext>
            </a:extLst>
          </a:blip>
          <a:stretch>
            <a:fillRect/>
          </a:stretch>
        </p:blipFill>
        <p:spPr>
          <a:xfrm>
            <a:off x="749046" y="1066800"/>
            <a:ext cx="5664708" cy="4495800"/>
          </a:xfrm>
        </p:spPr>
      </p:pic>
    </p:spTree>
    <p:extLst>
      <p:ext uri="{BB962C8B-B14F-4D97-AF65-F5344CB8AC3E}">
        <p14:creationId xmlns:p14="http://schemas.microsoft.com/office/powerpoint/2010/main" val="1283463933"/>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462419" y="1676400"/>
            <a:ext cx="3886200" cy="2971800"/>
          </a:xfrm>
        </p:spPr>
      </p:pic>
      <p:pic>
        <p:nvPicPr>
          <p:cNvPr id="11" name="Content Placeholder 10"/>
          <p:cNvPicPr>
            <a:picLocks noGrp="1" noChangeAspect="1"/>
          </p:cNvPicPr>
          <p:nvPr>
            <p:ph sz="quarter" idx="4"/>
          </p:nvPr>
        </p:nvPicPr>
        <p:blipFill>
          <a:blip r:embed="rId3">
            <a:extLst>
              <a:ext uri="{28A0092B-C50C-407E-A947-70E740481C1C}">
                <a14:useLocalDpi xmlns:a14="http://schemas.microsoft.com/office/drawing/2010/main" val="0"/>
              </a:ext>
            </a:extLst>
          </a:blip>
          <a:stretch>
            <a:fillRect/>
          </a:stretch>
        </p:blipFill>
        <p:spPr>
          <a:xfrm>
            <a:off x="4343400" y="1676400"/>
            <a:ext cx="4320010" cy="2971800"/>
          </a:xfrm>
        </p:spPr>
      </p:pic>
      <p:sp>
        <p:nvSpPr>
          <p:cNvPr id="9" name="Title 8"/>
          <p:cNvSpPr>
            <a:spLocks noGrp="1"/>
          </p:cNvSpPr>
          <p:nvPr>
            <p:ph type="title"/>
          </p:nvPr>
        </p:nvSpPr>
        <p:spPr/>
        <p:txBody>
          <a:bodyPr/>
          <a:lstStyle/>
          <a:p>
            <a:pPr algn="ctr"/>
            <a:r>
              <a:rPr lang="en-US" u="sng" dirty="0" smtClean="0"/>
              <a:t>Eugene V. Debs</a:t>
            </a:r>
            <a:endParaRPr lang="en-US" u="sng" dirty="0"/>
          </a:p>
        </p:txBody>
      </p:sp>
      <p:sp>
        <p:nvSpPr>
          <p:cNvPr id="10" name="Rounded Rectangle 9"/>
          <p:cNvSpPr/>
          <p:nvPr/>
        </p:nvSpPr>
        <p:spPr>
          <a:xfrm>
            <a:off x="457200" y="4495800"/>
            <a:ext cx="8229600" cy="1905000"/>
          </a:xfrm>
          <a:prstGeom prst="roundRect">
            <a:avLst/>
          </a:prstGeom>
        </p:spPr>
        <p:style>
          <a:lnRef idx="1">
            <a:schemeClr val="dk1"/>
          </a:lnRef>
          <a:fillRef idx="2">
            <a:schemeClr val="dk1"/>
          </a:fillRef>
          <a:effectRef idx="1">
            <a:schemeClr val="dk1"/>
          </a:effectRef>
          <a:fontRef idx="minor">
            <a:schemeClr val="dk1"/>
          </a:fontRef>
        </p:style>
        <p:txBody>
          <a:bodyPr rtlCol="0" anchor="ctr"/>
          <a:lstStyle/>
          <a:p>
            <a:r>
              <a:rPr lang="en-US" dirty="0"/>
              <a:t>The leader of the American Railway Union and a tireless advocate for the rights of labor, Debs would be imprisoned for his role in the Pullman Strike and later as a violator of the Sedition Act during World War I.  He was a confirmed member of the Socialist Party, and ran for President several times – once from prison</a:t>
            </a:r>
            <a:r>
              <a:rPr lang="en-US" dirty="0" smtClean="0"/>
              <a:t>.  Although he always lost, he garnered close to 5% of the vote.</a:t>
            </a:r>
            <a:endParaRPr lang="en-US" dirty="0"/>
          </a:p>
        </p:txBody>
      </p:sp>
      <p:sp>
        <p:nvSpPr>
          <p:cNvPr id="12" name="Rounded Rectangle 11"/>
          <p:cNvSpPr/>
          <p:nvPr/>
        </p:nvSpPr>
        <p:spPr>
          <a:xfrm>
            <a:off x="4191000" y="1600200"/>
            <a:ext cx="381000" cy="3124200"/>
          </a:xfrm>
          <a:prstGeom prst="roundRect">
            <a:avLst/>
          </a:prstGeom>
        </p:spPr>
        <p:style>
          <a:lnRef idx="1">
            <a:schemeClr val="dk1"/>
          </a:lnRef>
          <a:fillRef idx="2">
            <a:schemeClr val="dk1"/>
          </a:fillRef>
          <a:effectRef idx="1">
            <a:schemeClr val="dk1"/>
          </a:effectRef>
          <a:fontRef idx="minor">
            <a:schemeClr val="dk1"/>
          </a:fontRef>
        </p:style>
        <p:txBody>
          <a:bodyPr rtlCol="0" anchor="ctr"/>
          <a:lstStyle/>
          <a:p>
            <a:pPr algn="ctr"/>
            <a:endParaRPr lang="en-US"/>
          </a:p>
        </p:txBody>
      </p:sp>
    </p:spTree>
    <p:extLst>
      <p:ext uri="{BB962C8B-B14F-4D97-AF65-F5344CB8AC3E}">
        <p14:creationId xmlns:p14="http://schemas.microsoft.com/office/powerpoint/2010/main" val="130518550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noChangeAspect="1"/>
          </p:cNvPicPr>
          <p:nvPr>
            <p:ph sz="quarter" idx="1"/>
          </p:nvPr>
        </p:nvPicPr>
        <p:blipFill>
          <a:blip r:embed="rId2" cstate="print">
            <a:extLst>
              <a:ext uri="{28A0092B-C50C-407E-A947-70E740481C1C}">
                <a14:useLocalDpi xmlns:a14="http://schemas.microsoft.com/office/drawing/2010/main" val="0"/>
              </a:ext>
            </a:extLst>
          </a:blip>
          <a:stretch>
            <a:fillRect/>
          </a:stretch>
        </p:blipFill>
        <p:spPr>
          <a:xfrm>
            <a:off x="457200" y="1455801"/>
            <a:ext cx="6248400" cy="3717798"/>
          </a:xfrm>
        </p:spPr>
      </p:pic>
      <p:sp>
        <p:nvSpPr>
          <p:cNvPr id="3" name="Text Placeholder 2"/>
          <p:cNvSpPr>
            <a:spLocks noGrp="1"/>
          </p:cNvSpPr>
          <p:nvPr>
            <p:ph type="body" idx="2"/>
          </p:nvPr>
        </p:nvSpPr>
        <p:spPr>
          <a:xfrm>
            <a:off x="6781800" y="1600200"/>
            <a:ext cx="1984248" cy="4876800"/>
          </a:xfrm>
        </p:spPr>
        <p:txBody>
          <a:bodyPr>
            <a:normAutofit fontScale="92500" lnSpcReduction="10000"/>
          </a:bodyPr>
          <a:lstStyle/>
          <a:p>
            <a:r>
              <a:rPr lang="en-US" dirty="0" smtClean="0">
                <a:solidFill>
                  <a:schemeClr val="tx1"/>
                </a:solidFill>
              </a:rPr>
              <a:t>When workers at George Pullman’s sleeping and dining car companies went on strike to protest a wage cut, Eugene V. Debs of the American Railroad Workers Union directed him men not to load or unload any train with a Pullman car attached – the result was deadlock, then intervention by the President, Grover Cleveland.</a:t>
            </a:r>
            <a:endParaRPr lang="en-US" dirty="0">
              <a:solidFill>
                <a:schemeClr val="tx1"/>
              </a:solidFill>
            </a:endParaRPr>
          </a:p>
        </p:txBody>
      </p:sp>
      <p:sp>
        <p:nvSpPr>
          <p:cNvPr id="4" name="Title 3"/>
          <p:cNvSpPr>
            <a:spLocks noGrp="1"/>
          </p:cNvSpPr>
          <p:nvPr>
            <p:ph type="title"/>
          </p:nvPr>
        </p:nvSpPr>
        <p:spPr/>
        <p:txBody>
          <a:bodyPr/>
          <a:lstStyle/>
          <a:p>
            <a:r>
              <a:rPr lang="en-US" dirty="0" smtClean="0">
                <a:solidFill>
                  <a:schemeClr val="tx1"/>
                </a:solidFill>
              </a:rPr>
              <a:t>The Pullman Strike</a:t>
            </a:r>
            <a:endParaRPr lang="en-US" dirty="0">
              <a:solidFill>
                <a:schemeClr val="tx1"/>
              </a:solidFill>
            </a:endParaRPr>
          </a:p>
        </p:txBody>
      </p:sp>
    </p:spTree>
    <p:extLst>
      <p:ext uri="{BB962C8B-B14F-4D97-AF65-F5344CB8AC3E}">
        <p14:creationId xmlns:p14="http://schemas.microsoft.com/office/powerpoint/2010/main" val="3898181233"/>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758950" y="1524000"/>
            <a:ext cx="5626100" cy="4572000"/>
          </a:xfrm>
        </p:spPr>
      </p:pic>
      <p:sp>
        <p:nvSpPr>
          <p:cNvPr id="3" name="Title 2"/>
          <p:cNvSpPr>
            <a:spLocks noGrp="1"/>
          </p:cNvSpPr>
          <p:nvPr>
            <p:ph type="title"/>
          </p:nvPr>
        </p:nvSpPr>
        <p:spPr/>
        <p:txBody>
          <a:bodyPr>
            <a:normAutofit fontScale="90000"/>
          </a:bodyPr>
          <a:lstStyle/>
          <a:p>
            <a:r>
              <a:rPr lang="en-US" dirty="0" smtClean="0"/>
              <a:t>The Industrial Workers of the World: “The Wobblies”</a:t>
            </a:r>
            <a:endParaRPr lang="en-US" dirty="0"/>
          </a:p>
        </p:txBody>
      </p:sp>
    </p:spTree>
    <p:extLst>
      <p:ext uri="{BB962C8B-B14F-4D97-AF65-F5344CB8AC3E}">
        <p14:creationId xmlns:p14="http://schemas.microsoft.com/office/powerpoint/2010/main" val="1955854497"/>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solidFill>
                  <a:schemeClr val="tx1"/>
                </a:solidFill>
              </a:rPr>
              <a:t>The Wobblies</a:t>
            </a:r>
            <a:endParaRPr lang="en-US" dirty="0">
              <a:solidFill>
                <a:schemeClr val="tx1"/>
              </a:solidFill>
            </a:endParaRPr>
          </a:p>
        </p:txBody>
      </p:sp>
      <p:pic>
        <p:nvPicPr>
          <p:cNvPr id="7" name="Picture Placeholder 6"/>
          <p:cNvPicPr>
            <a:picLocks noGrp="1" noChangeAspect="1"/>
          </p:cNvPicPr>
          <p:nvPr>
            <p:ph type="pic" idx="1"/>
          </p:nvPr>
        </p:nvPicPr>
        <p:blipFill>
          <a:blip r:embed="rId2" cstate="print">
            <a:extLst>
              <a:ext uri="{28A0092B-C50C-407E-A947-70E740481C1C}">
                <a14:useLocalDpi xmlns:a14="http://schemas.microsoft.com/office/drawing/2010/main" val="0"/>
              </a:ext>
            </a:extLst>
          </a:blip>
          <a:srcRect t="9932" b="9932"/>
          <a:stretch>
            <a:fillRect/>
          </a:stretch>
        </p:blipFill>
        <p:spPr/>
      </p:pic>
      <p:sp>
        <p:nvSpPr>
          <p:cNvPr id="6" name="Text Placeholder 5"/>
          <p:cNvSpPr>
            <a:spLocks noGrp="1"/>
          </p:cNvSpPr>
          <p:nvPr>
            <p:ph type="body" sz="half" idx="2"/>
          </p:nvPr>
        </p:nvSpPr>
        <p:spPr>
          <a:xfrm>
            <a:off x="6553200" y="1524000"/>
            <a:ext cx="2057400" cy="4419600"/>
          </a:xfrm>
        </p:spPr>
        <p:txBody>
          <a:bodyPr>
            <a:normAutofit lnSpcReduction="10000"/>
          </a:bodyPr>
          <a:lstStyle/>
          <a:p>
            <a:r>
              <a:rPr lang="en-US" dirty="0" smtClean="0">
                <a:solidFill>
                  <a:schemeClr val="tx1"/>
                </a:solidFill>
              </a:rPr>
              <a:t>Describing themselves as “One Big Union” and engaging in singing and public demonstrations as well as outright violent acts, this union was feared for its radical and ideological agenda – they fought for higher wages and safer working conditions. </a:t>
            </a:r>
            <a:endParaRPr lang="en-US" dirty="0">
              <a:solidFill>
                <a:schemeClr val="tx1"/>
              </a:solidFill>
            </a:endParaRPr>
          </a:p>
        </p:txBody>
      </p:sp>
    </p:spTree>
    <p:extLst>
      <p:ext uri="{BB962C8B-B14F-4D97-AF65-F5344CB8AC3E}">
        <p14:creationId xmlns:p14="http://schemas.microsoft.com/office/powerpoint/2010/main" val="168291451"/>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en-US" dirty="0" smtClean="0">
                <a:solidFill>
                  <a:schemeClr val="tx1"/>
                </a:solidFill>
              </a:rPr>
              <a:t>Joe Hill: The Wobblies Singing Martyr</a:t>
            </a:r>
            <a:endParaRPr lang="en-US" dirty="0">
              <a:solidFill>
                <a:schemeClr val="tx1"/>
              </a:solidFill>
            </a:endParaRPr>
          </a:p>
        </p:txBody>
      </p:sp>
      <p:pic>
        <p:nvPicPr>
          <p:cNvPr id="8" name="Content Placeholder 7"/>
          <p:cNvPicPr>
            <a:picLocks noGrp="1" noChangeAspect="1"/>
          </p:cNvPicPr>
          <p:nvPr>
            <p:ph sz="half" idx="1"/>
          </p:nvPr>
        </p:nvPicPr>
        <p:blipFill>
          <a:blip r:embed="rId2" cstate="print">
            <a:extLst>
              <a:ext uri="{28A0092B-C50C-407E-A947-70E740481C1C}">
                <a14:useLocalDpi xmlns:a14="http://schemas.microsoft.com/office/drawing/2010/main" val="0"/>
              </a:ext>
            </a:extLst>
          </a:blip>
          <a:stretch>
            <a:fillRect/>
          </a:stretch>
        </p:blipFill>
        <p:spPr>
          <a:xfrm>
            <a:off x="1081881" y="1771650"/>
            <a:ext cx="2809875" cy="4076700"/>
          </a:xfrm>
        </p:spPr>
      </p:pic>
      <p:sp>
        <p:nvSpPr>
          <p:cNvPr id="7" name="Content Placeholder 6"/>
          <p:cNvSpPr>
            <a:spLocks noGrp="1"/>
          </p:cNvSpPr>
          <p:nvPr>
            <p:ph sz="half" idx="2"/>
          </p:nvPr>
        </p:nvSpPr>
        <p:spPr>
          <a:xfrm>
            <a:off x="4267200" y="1676400"/>
            <a:ext cx="4059936" cy="4572000"/>
          </a:xfrm>
        </p:spPr>
        <p:txBody>
          <a:bodyPr>
            <a:normAutofit fontScale="92500"/>
          </a:bodyPr>
          <a:lstStyle/>
          <a:p>
            <a:pPr marL="0" indent="0">
              <a:buNone/>
            </a:pPr>
            <a:r>
              <a:rPr lang="en-US" dirty="0" smtClean="0"/>
              <a:t>Joe Hill, the songwriter and protester who lead dozens of strikes in the miner’s camps of the West, was eventually convicted of a murder which took place at one of the protesters sites.  He was put to death in Utah during the 1910s.  Wallace </a:t>
            </a:r>
            <a:r>
              <a:rPr lang="en-US" dirty="0" err="1" smtClean="0"/>
              <a:t>Stegner’s</a:t>
            </a:r>
            <a:r>
              <a:rPr lang="en-US" dirty="0" smtClean="0"/>
              <a:t> historical fiction on his life gives a thorough account of the Wobblies activities.  </a:t>
            </a:r>
            <a:endParaRPr lang="en-US" dirty="0"/>
          </a:p>
        </p:txBody>
      </p:sp>
    </p:spTree>
    <p:extLst>
      <p:ext uri="{BB962C8B-B14F-4D97-AF65-F5344CB8AC3E}">
        <p14:creationId xmlns:p14="http://schemas.microsoft.com/office/powerpoint/2010/main" val="335964674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609600" y="3505200"/>
            <a:ext cx="8001000" cy="1371600"/>
          </a:xfrm>
        </p:spPr>
        <p:txBody>
          <a:bodyPr/>
          <a:lstStyle/>
          <a:p>
            <a:r>
              <a:rPr lang="en-US" dirty="0" smtClean="0"/>
              <a:t>The Case Against Corporations</a:t>
            </a:r>
            <a:endParaRPr lang="en-US" dirty="0"/>
          </a:p>
        </p:txBody>
      </p:sp>
      <p:sp>
        <p:nvSpPr>
          <p:cNvPr id="5" name="Text Placeholder 4"/>
          <p:cNvSpPr>
            <a:spLocks noGrp="1"/>
          </p:cNvSpPr>
          <p:nvPr>
            <p:ph type="body" idx="1"/>
          </p:nvPr>
        </p:nvSpPr>
        <p:spPr/>
        <p:txBody>
          <a:bodyPr/>
          <a:lstStyle/>
          <a:p>
            <a:r>
              <a:rPr lang="en-US" dirty="0" smtClean="0"/>
              <a:t>The Consolidation of Economic and Political Power in 19</a:t>
            </a:r>
            <a:r>
              <a:rPr lang="en-US" baseline="30000" dirty="0" smtClean="0"/>
              <a:t>th</a:t>
            </a:r>
            <a:r>
              <a:rPr lang="en-US" dirty="0" smtClean="0"/>
              <a:t> Century Thought </a:t>
            </a:r>
            <a:endParaRPr lang="en-US" dirty="0"/>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86000" y="432146"/>
            <a:ext cx="4800600" cy="3638349"/>
          </a:xfrm>
          <a:prstGeom prst="rect">
            <a:avLst/>
          </a:prstGeom>
        </p:spPr>
      </p:pic>
    </p:spTree>
    <p:extLst>
      <p:ext uri="{BB962C8B-B14F-4D97-AF65-F5344CB8AC3E}">
        <p14:creationId xmlns:p14="http://schemas.microsoft.com/office/powerpoint/2010/main" val="300321838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solidFill>
                  <a:schemeClr val="tx1"/>
                </a:solidFill>
              </a:rPr>
              <a:t>William “Big Bill” Haywood</a:t>
            </a:r>
            <a:endParaRPr lang="en-US" dirty="0">
              <a:solidFill>
                <a:schemeClr val="tx1"/>
              </a:solidFill>
            </a:endParaRPr>
          </a:p>
        </p:txBody>
      </p:sp>
      <p:pic>
        <p:nvPicPr>
          <p:cNvPr id="5" name="Content Placeholder 4" descr="Big Bill Haywood.jpg"/>
          <p:cNvPicPr>
            <a:picLocks noGrp="1" noChangeAspect="1"/>
          </p:cNvPicPr>
          <p:nvPr>
            <p:ph sz="half" idx="1"/>
          </p:nvPr>
        </p:nvPicPr>
        <p:blipFill>
          <a:blip r:embed="rId2" cstate="print"/>
          <a:stretch>
            <a:fillRect/>
          </a:stretch>
        </p:blipFill>
        <p:spPr>
          <a:xfrm>
            <a:off x="771247" y="1524000"/>
            <a:ext cx="3431144" cy="4572000"/>
          </a:xfrm>
        </p:spPr>
      </p:pic>
      <p:sp>
        <p:nvSpPr>
          <p:cNvPr id="4" name="Content Placeholder 3"/>
          <p:cNvSpPr>
            <a:spLocks noGrp="1"/>
          </p:cNvSpPr>
          <p:nvPr>
            <p:ph sz="half" idx="2"/>
          </p:nvPr>
        </p:nvSpPr>
        <p:spPr/>
        <p:txBody>
          <a:bodyPr>
            <a:normAutofit fontScale="70000" lnSpcReduction="20000"/>
          </a:bodyPr>
          <a:lstStyle/>
          <a:p>
            <a:pPr>
              <a:buNone/>
            </a:pPr>
            <a:r>
              <a:rPr lang="en-US" dirty="0" smtClean="0"/>
              <a:t>	“Big Bill” Haywood was a founding member of the Industrial Workers of the World and a member of the Socialist Party of the United States.  Because he preferred direct action – read: </a:t>
            </a:r>
            <a:r>
              <a:rPr lang="en-US" b="1" i="1" u="sng" dirty="0" smtClean="0">
                <a:solidFill>
                  <a:schemeClr val="bg2">
                    <a:lumMod val="50000"/>
                  </a:schemeClr>
                </a:solidFill>
                <a:latin typeface="Californian FB" pitchFamily="18" charset="0"/>
              </a:rPr>
              <a:t>violence</a:t>
            </a:r>
            <a:r>
              <a:rPr lang="en-US" dirty="0" smtClean="0"/>
              <a:t> – instead of political maneuvering,  he was frequently in conflict with the Socialists (who preferred political demonstrations) and the owners of companies (who preferred to make more money!).   He played a key role in both the Colorado Labor Wars of the 1910s and the Lawrence Textile Strike of 1912 in Massachusetts.  After being accused of murdering the Governor of Idaho – and acquitted – Haywood eventually emigrated from the United States and became a resident of the Soviet Union. </a:t>
            </a: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p:txBody>
          <a:bodyPr>
            <a:normAutofit fontScale="85000" lnSpcReduction="20000"/>
          </a:bodyPr>
          <a:lstStyle/>
          <a:p>
            <a:r>
              <a:rPr lang="en-US" dirty="0" smtClean="0"/>
              <a:t>Unions – through their direct actions campaigns and their educational programs – put heavy pressure on corporations and political bodies to reign in the excesses of capitalism. Unions would eventually establish minimum wage laws, reduce labor hours and increase leisure time, improve safety conditions in the workplace, and ban child labor.</a:t>
            </a:r>
          </a:p>
          <a:p>
            <a:r>
              <a:rPr lang="en-US" dirty="0" smtClean="0"/>
              <a:t>The </a:t>
            </a:r>
            <a:r>
              <a:rPr lang="en-US" b="1" u="sng" dirty="0" smtClean="0"/>
              <a:t>Sherman Anti-Trust Act </a:t>
            </a:r>
            <a:r>
              <a:rPr lang="en-US" dirty="0" smtClean="0"/>
              <a:t>was a passed in 1890 – although judges willfully misinterpreted the law for years in order to disrupt unions. </a:t>
            </a:r>
          </a:p>
          <a:p>
            <a:r>
              <a:rPr lang="en-US" dirty="0" smtClean="0"/>
              <a:t>Theodore Roosevelt and his successors – William Howard Taft and Woodrow Wilson – enforced the Sherman Anti-Trust Act more vigorously, ending unfair business practices by railroads and breaking up the Standard Oil Trust.</a:t>
            </a:r>
          </a:p>
          <a:p>
            <a:r>
              <a:rPr lang="en-US" dirty="0" smtClean="0"/>
              <a:t>In 1914, the </a:t>
            </a:r>
            <a:r>
              <a:rPr lang="en-US" b="1" u="sng" dirty="0" smtClean="0"/>
              <a:t>Clayton Anti-Trust </a:t>
            </a:r>
            <a:r>
              <a:rPr lang="en-US" dirty="0" smtClean="0"/>
              <a:t>Act was passed to allow even more vigorous prosecution of unfair business practices.</a:t>
            </a:r>
            <a:endParaRPr lang="en-US" dirty="0"/>
          </a:p>
        </p:txBody>
      </p:sp>
      <p:sp>
        <p:nvSpPr>
          <p:cNvPr id="5" name="Title 4"/>
          <p:cNvSpPr>
            <a:spLocks noGrp="1"/>
          </p:cNvSpPr>
          <p:nvPr>
            <p:ph type="title"/>
          </p:nvPr>
        </p:nvSpPr>
        <p:spPr/>
        <p:txBody>
          <a:bodyPr/>
          <a:lstStyle/>
          <a:p>
            <a:r>
              <a:rPr lang="en-US" dirty="0" smtClean="0"/>
              <a:t>Resolving Unfair Business Practices</a:t>
            </a:r>
            <a:endParaRPr lang="en-US" dirty="0"/>
          </a:p>
        </p:txBody>
      </p:sp>
    </p:spTree>
    <p:extLst>
      <p:ext uri="{BB962C8B-B14F-4D97-AF65-F5344CB8AC3E}">
        <p14:creationId xmlns:p14="http://schemas.microsoft.com/office/powerpoint/2010/main" val="34114836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p:cNvPicPr>
            <a:picLocks noGrp="1" noChangeAspect="1"/>
          </p:cNvPicPr>
          <p:nvPr>
            <p:ph sz="quarter" idx="1"/>
          </p:nvPr>
        </p:nvPicPr>
        <p:blipFill>
          <a:blip r:embed="rId2">
            <a:extLst>
              <a:ext uri="{28A0092B-C50C-407E-A947-70E740481C1C}">
                <a14:useLocalDpi xmlns:a14="http://schemas.microsoft.com/office/drawing/2010/main" val="0"/>
              </a:ext>
            </a:extLst>
          </a:blip>
          <a:stretch>
            <a:fillRect/>
          </a:stretch>
        </p:blipFill>
        <p:spPr>
          <a:xfrm>
            <a:off x="1299963" y="457200"/>
            <a:ext cx="4562874" cy="5715000"/>
          </a:xfrm>
        </p:spPr>
      </p:pic>
      <p:sp>
        <p:nvSpPr>
          <p:cNvPr id="6" name="Text Placeholder 5"/>
          <p:cNvSpPr>
            <a:spLocks noGrp="1"/>
          </p:cNvSpPr>
          <p:nvPr>
            <p:ph type="body" idx="2"/>
          </p:nvPr>
        </p:nvSpPr>
        <p:spPr>
          <a:xfrm>
            <a:off x="6248400" y="1600200"/>
            <a:ext cx="2517648" cy="4572000"/>
          </a:xfrm>
        </p:spPr>
        <p:txBody>
          <a:bodyPr>
            <a:normAutofit lnSpcReduction="10000"/>
          </a:bodyPr>
          <a:lstStyle/>
          <a:p>
            <a:r>
              <a:rPr lang="en-US" dirty="0" smtClean="0"/>
              <a:t>While the Communist Manifesto was not strictly intended for an American audience, it did resonate with more radical labor unions in the 19</a:t>
            </a:r>
            <a:r>
              <a:rPr lang="en-US" baseline="30000" dirty="0" smtClean="0"/>
              <a:t>th</a:t>
            </a:r>
            <a:r>
              <a:rPr lang="en-US" dirty="0" smtClean="0"/>
              <a:t> Century – and it still does today in certain circles.  By and large, though, Americans commitment to the maintenance of property rights and the peaceful exchange of power prevented any widespread endorsement of Marxism. </a:t>
            </a:r>
            <a:endParaRPr lang="en-US" dirty="0"/>
          </a:p>
        </p:txBody>
      </p:sp>
      <p:sp>
        <p:nvSpPr>
          <p:cNvPr id="4" name="Title 3"/>
          <p:cNvSpPr>
            <a:spLocks noGrp="1"/>
          </p:cNvSpPr>
          <p:nvPr>
            <p:ph type="title"/>
          </p:nvPr>
        </p:nvSpPr>
        <p:spPr>
          <a:xfrm>
            <a:off x="6324600" y="457200"/>
            <a:ext cx="2438400" cy="1066800"/>
          </a:xfrm>
        </p:spPr>
        <p:txBody>
          <a:bodyPr/>
          <a:lstStyle/>
          <a:p>
            <a:r>
              <a:rPr lang="en-US" i="1" u="sng" dirty="0" smtClean="0"/>
              <a:t>The Communist Manifesto</a:t>
            </a:r>
            <a:r>
              <a:rPr lang="en-US" dirty="0" smtClean="0"/>
              <a:t>, 1848</a:t>
            </a:r>
            <a:endParaRPr lang="en-US" dirty="0"/>
          </a:p>
        </p:txBody>
      </p:sp>
    </p:spTree>
    <p:extLst>
      <p:ext uri="{BB962C8B-B14F-4D97-AF65-F5344CB8AC3E}">
        <p14:creationId xmlns:p14="http://schemas.microsoft.com/office/powerpoint/2010/main" val="343857619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normAutofit fontScale="90000"/>
          </a:bodyPr>
          <a:lstStyle/>
          <a:p>
            <a:r>
              <a:rPr lang="en-US" dirty="0" smtClean="0">
                <a:solidFill>
                  <a:schemeClr val="bg1"/>
                </a:solidFill>
              </a:rPr>
              <a:t>Abraham Lincoln warned in the 1860s that Corporations were a threat to American Liberty</a:t>
            </a:r>
            <a:endParaRPr lang="en-US" dirty="0">
              <a:solidFill>
                <a:schemeClr val="bg1"/>
              </a:solidFill>
            </a:endParaRPr>
          </a:p>
        </p:txBody>
      </p:sp>
      <p:pic>
        <p:nvPicPr>
          <p:cNvPr id="11" name="Content Placeholder 10"/>
          <p:cNvPicPr>
            <a:picLocks noGrp="1" noChangeAspect="1"/>
          </p:cNvPicPr>
          <p:nvPr>
            <p:ph type="pic" idx="1"/>
          </p:nvPr>
        </p:nvPicPr>
        <p:blipFill>
          <a:blip r:embed="rId2" cstate="print">
            <a:extLst>
              <a:ext uri="{28A0092B-C50C-407E-A947-70E740481C1C}">
                <a14:useLocalDpi xmlns:a14="http://schemas.microsoft.com/office/drawing/2010/main" val="0"/>
              </a:ext>
            </a:extLst>
          </a:blip>
          <a:srcRect t="11883" b="11883"/>
          <a:stretch>
            <a:fillRect/>
          </a:stretch>
        </p:blipFill>
        <p:spPr/>
      </p:pic>
      <p:sp>
        <p:nvSpPr>
          <p:cNvPr id="16" name="Text Placeholder 15"/>
          <p:cNvSpPr>
            <a:spLocks noGrp="1"/>
          </p:cNvSpPr>
          <p:nvPr>
            <p:ph type="body" sz="half" idx="2"/>
          </p:nvPr>
        </p:nvSpPr>
        <p:spPr/>
        <p:txBody>
          <a:bodyPr>
            <a:normAutofit fontScale="92500" lnSpcReduction="20000"/>
          </a:bodyPr>
          <a:lstStyle/>
          <a:p>
            <a:r>
              <a:rPr lang="en-US" dirty="0" smtClean="0">
                <a:solidFill>
                  <a:schemeClr val="tx1"/>
                </a:solidFill>
                <a:latin typeface="Perpetua" pitchFamily="18" charset="0"/>
              </a:rPr>
              <a:t>“I </a:t>
            </a:r>
            <a:r>
              <a:rPr lang="en-US" dirty="0">
                <a:solidFill>
                  <a:schemeClr val="tx1"/>
                </a:solidFill>
                <a:latin typeface="Perpetua" pitchFamily="18" charset="0"/>
              </a:rPr>
              <a:t>see in the near future a crisis approaching that unnerves me and causes me to tremble for the safety of my country. As a result of the war, corporations have been enthroned and an era of corruption in high places will follow, and the money power of the country will endeavor to prolong its reign by working upon the prejudices of the people until all wealth is aggregated in a few hands and the Republic is destroyed</a:t>
            </a:r>
            <a:r>
              <a:rPr lang="en-US" dirty="0" smtClean="0">
                <a:solidFill>
                  <a:schemeClr val="tx1"/>
                </a:solidFill>
                <a:latin typeface="Perpetua" pitchFamily="18" charset="0"/>
              </a:rPr>
              <a:t>.”</a:t>
            </a:r>
            <a:endParaRPr lang="en-US" dirty="0">
              <a:solidFill>
                <a:schemeClr val="tx1"/>
              </a:solidFill>
              <a:latin typeface="Perpetua" pitchFamily="18" charset="0"/>
            </a:endParaRPr>
          </a:p>
        </p:txBody>
      </p:sp>
    </p:spTree>
    <p:extLst>
      <p:ext uri="{BB962C8B-B14F-4D97-AF65-F5344CB8AC3E}">
        <p14:creationId xmlns:p14="http://schemas.microsoft.com/office/powerpoint/2010/main" val="233082096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solidFill>
                  <a:schemeClr val="tx1"/>
                </a:solidFill>
              </a:rPr>
              <a:t>Corporations Built the United States Economy</a:t>
            </a:r>
            <a:endParaRPr lang="en-US" dirty="0">
              <a:solidFill>
                <a:schemeClr val="tx1"/>
              </a:solidFill>
            </a:endParaRPr>
          </a:p>
        </p:txBody>
      </p:sp>
      <p:pic>
        <p:nvPicPr>
          <p:cNvPr id="8" name="Picture Placeholder 7"/>
          <p:cNvPicPr>
            <a:picLocks noGrp="1" noChangeAspect="1"/>
          </p:cNvPicPr>
          <p:nvPr>
            <p:ph type="pic" idx="1"/>
          </p:nvPr>
        </p:nvPicPr>
        <p:blipFill>
          <a:blip r:embed="rId2" cstate="print">
            <a:extLst>
              <a:ext uri="{28A0092B-C50C-407E-A947-70E740481C1C}">
                <a14:useLocalDpi xmlns:a14="http://schemas.microsoft.com/office/drawing/2010/main" val="0"/>
              </a:ext>
            </a:extLst>
          </a:blip>
          <a:srcRect l="15695" r="15695"/>
          <a:stretch>
            <a:fillRect/>
          </a:stretch>
        </p:blipFill>
        <p:spPr/>
      </p:pic>
      <p:sp>
        <p:nvSpPr>
          <p:cNvPr id="7" name="Text Placeholder 6"/>
          <p:cNvSpPr>
            <a:spLocks noGrp="1"/>
          </p:cNvSpPr>
          <p:nvPr>
            <p:ph type="body" sz="half" idx="2"/>
          </p:nvPr>
        </p:nvSpPr>
        <p:spPr/>
        <p:txBody>
          <a:bodyPr>
            <a:normAutofit fontScale="92500"/>
          </a:bodyPr>
          <a:lstStyle/>
          <a:p>
            <a:r>
              <a:rPr lang="en-US" dirty="0" smtClean="0">
                <a:solidFill>
                  <a:schemeClr val="tx1"/>
                </a:solidFill>
              </a:rPr>
              <a:t>On the other hand, companies like Andrew Carnegie’s US Steel company and Rockefeller’s Standard Oil provided the resources to build much of the United States – creating jobs for a growing populations, establishing the modern economy, and unifying the nation.</a:t>
            </a:r>
            <a:endParaRPr lang="en-US" dirty="0">
              <a:solidFill>
                <a:schemeClr val="tx1"/>
              </a:solidFill>
            </a:endParaRPr>
          </a:p>
        </p:txBody>
      </p:sp>
    </p:spTree>
    <p:extLst>
      <p:ext uri="{BB962C8B-B14F-4D97-AF65-F5344CB8AC3E}">
        <p14:creationId xmlns:p14="http://schemas.microsoft.com/office/powerpoint/2010/main" val="424817099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791200" y="457200"/>
            <a:ext cx="2057400" cy="1066800"/>
          </a:xfrm>
        </p:spPr>
        <p:txBody>
          <a:bodyPr/>
          <a:lstStyle/>
          <a:p>
            <a:r>
              <a:rPr lang="en-US" dirty="0" smtClean="0">
                <a:solidFill>
                  <a:schemeClr val="tx1"/>
                </a:solidFill>
              </a:rPr>
              <a:t>James Pierpont Morgan</a:t>
            </a:r>
            <a:endParaRPr lang="en-US" dirty="0">
              <a:solidFill>
                <a:schemeClr val="tx1"/>
              </a:solidFill>
            </a:endParaRPr>
          </a:p>
        </p:txBody>
      </p:sp>
      <p:sp>
        <p:nvSpPr>
          <p:cNvPr id="8" name="Text Placeholder 7"/>
          <p:cNvSpPr>
            <a:spLocks noGrp="1"/>
          </p:cNvSpPr>
          <p:nvPr>
            <p:ph type="body" sz="half" idx="2"/>
          </p:nvPr>
        </p:nvSpPr>
        <p:spPr>
          <a:xfrm>
            <a:off x="5715000" y="1600200"/>
            <a:ext cx="2209800" cy="4419600"/>
          </a:xfrm>
        </p:spPr>
        <p:txBody>
          <a:bodyPr/>
          <a:lstStyle/>
          <a:p>
            <a:r>
              <a:rPr lang="en-US" dirty="0" smtClean="0">
                <a:solidFill>
                  <a:schemeClr val="tx1"/>
                </a:solidFill>
              </a:rPr>
              <a:t>By using his banks to invest in troubled railroads – then merging the railroads with rival companies to decrease competition and increase prices – J.P. Morgan was able to make an enormous fortune.  His companies were known for unfair business practices. </a:t>
            </a:r>
            <a:endParaRPr lang="en-US" dirty="0">
              <a:solidFill>
                <a:schemeClr val="tx1"/>
              </a:solidFill>
            </a:endParaRPr>
          </a:p>
        </p:txBody>
      </p:sp>
      <p:pic>
        <p:nvPicPr>
          <p:cNvPr id="10" name="Picture Placeholder 9"/>
          <p:cNvPicPr>
            <a:picLocks noGrp="1" noChangeAspect="1"/>
          </p:cNvPicPr>
          <p:nvPr>
            <p:ph type="pic" idx="1"/>
          </p:nvPr>
        </p:nvPicPr>
        <p:blipFill>
          <a:blip r:embed="rId2">
            <a:extLst>
              <a:ext uri="{28A0092B-C50C-407E-A947-70E740481C1C}">
                <a14:useLocalDpi xmlns:a14="http://schemas.microsoft.com/office/drawing/2010/main" val="0"/>
              </a:ext>
            </a:extLst>
          </a:blip>
          <a:srcRect l="3448" r="3448"/>
          <a:stretch>
            <a:fillRect/>
          </a:stretch>
        </p:blipFill>
        <p:spPr>
          <a:xfrm>
            <a:off x="1219200" y="457200"/>
            <a:ext cx="3810000" cy="5562600"/>
          </a:xfrm>
        </p:spPr>
      </p:pic>
    </p:spTree>
    <p:extLst>
      <p:ext uri="{BB962C8B-B14F-4D97-AF65-F5344CB8AC3E}">
        <p14:creationId xmlns:p14="http://schemas.microsoft.com/office/powerpoint/2010/main" val="170464444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629400" y="457200"/>
            <a:ext cx="2286000" cy="1066800"/>
          </a:xfrm>
        </p:spPr>
        <p:txBody>
          <a:bodyPr>
            <a:normAutofit fontScale="90000"/>
          </a:bodyPr>
          <a:lstStyle/>
          <a:p>
            <a:r>
              <a:rPr lang="en-US" dirty="0" smtClean="0">
                <a:solidFill>
                  <a:schemeClr val="tx1"/>
                </a:solidFill>
              </a:rPr>
              <a:t>Railroads Stimulated the Economy by Facilitating Regional Trade</a:t>
            </a:r>
            <a:endParaRPr lang="en-US" dirty="0">
              <a:solidFill>
                <a:schemeClr val="tx1"/>
              </a:solidFill>
            </a:endParaRPr>
          </a:p>
        </p:txBody>
      </p:sp>
      <p:pic>
        <p:nvPicPr>
          <p:cNvPr id="5" name="Picture Placeholder 4"/>
          <p:cNvPicPr>
            <a:picLocks noGrp="1" noChangeAspect="1"/>
          </p:cNvPicPr>
          <p:nvPr>
            <p:ph type="pic" idx="1"/>
          </p:nvPr>
        </p:nvPicPr>
        <p:blipFill>
          <a:blip r:embed="rId2">
            <a:extLst>
              <a:ext uri="{28A0092B-C50C-407E-A947-70E740481C1C}">
                <a14:useLocalDpi xmlns:a14="http://schemas.microsoft.com/office/drawing/2010/main" val="0"/>
              </a:ext>
            </a:extLst>
          </a:blip>
          <a:srcRect l="5924" r="5924"/>
          <a:stretch>
            <a:fillRect/>
          </a:stretch>
        </p:blipFill>
        <p:spPr>
          <a:xfrm>
            <a:off x="457200" y="914400"/>
            <a:ext cx="6019800" cy="4495800"/>
          </a:xfrm>
        </p:spPr>
      </p:pic>
      <p:sp>
        <p:nvSpPr>
          <p:cNvPr id="4" name="Text Placeholder 3"/>
          <p:cNvSpPr>
            <a:spLocks noGrp="1"/>
          </p:cNvSpPr>
          <p:nvPr>
            <p:ph type="body" sz="half" idx="2"/>
          </p:nvPr>
        </p:nvSpPr>
        <p:spPr/>
        <p:txBody>
          <a:bodyPr>
            <a:normAutofit fontScale="92500" lnSpcReduction="10000"/>
          </a:bodyPr>
          <a:lstStyle/>
          <a:p>
            <a:r>
              <a:rPr lang="en-US" dirty="0" smtClean="0">
                <a:solidFill>
                  <a:schemeClr val="tx1"/>
                </a:solidFill>
              </a:rPr>
              <a:t>Railroads influenced major industries across the United States – mining, ranching, farming, steel, coal, and real estate speculation were all bound to the industry throughout the 19</a:t>
            </a:r>
            <a:r>
              <a:rPr lang="en-US" baseline="30000" dirty="0" smtClean="0">
                <a:solidFill>
                  <a:schemeClr val="tx1"/>
                </a:solidFill>
              </a:rPr>
              <a:t>th</a:t>
            </a:r>
            <a:r>
              <a:rPr lang="en-US" dirty="0" smtClean="0">
                <a:solidFill>
                  <a:schemeClr val="tx1"/>
                </a:solidFill>
              </a:rPr>
              <a:t> Century.  Anti-competitive practices like pools hurt consumers, and small businesses, though.  Everyone had to settle up with the Rails.</a:t>
            </a:r>
            <a:endParaRPr lang="en-US" dirty="0">
              <a:solidFill>
                <a:schemeClr val="tx1"/>
              </a:solidFill>
            </a:endParaRPr>
          </a:p>
        </p:txBody>
      </p:sp>
    </p:spTree>
    <p:extLst>
      <p:ext uri="{BB962C8B-B14F-4D97-AF65-F5344CB8AC3E}">
        <p14:creationId xmlns:p14="http://schemas.microsoft.com/office/powerpoint/2010/main" val="3344280603"/>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Paper">
  <a:themeElements>
    <a:clrScheme name="Solstice">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Paper">
      <a:maj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Paper">
      <a:fillStyleLst>
        <a:solidFill>
          <a:schemeClr val="phClr"/>
        </a:solidFill>
        <a:blipFill>
          <a:blip xmlns:r="http://schemas.openxmlformats.org/officeDocument/2006/relationships" r:embed="rId1">
            <a:duotone>
              <a:schemeClr val="phClr">
                <a:shade val="63000"/>
                <a:tint val="82000"/>
              </a:schemeClr>
              <a:schemeClr val="phClr">
                <a:tint val="10000"/>
                <a:satMod val="400000"/>
              </a:schemeClr>
            </a:duotone>
          </a:blip>
          <a:tile tx="0" ty="0" sx="40000" sy="40000" flip="none" algn="tl"/>
        </a:blipFill>
        <a:blipFill>
          <a:blip xmlns:r="http://schemas.openxmlformats.org/officeDocument/2006/relationships" r:embed="rId1">
            <a:duotone>
              <a:schemeClr val="phClr">
                <a:shade val="40000"/>
              </a:schemeClr>
              <a:schemeClr val="phClr">
                <a:tint val="42000"/>
              </a:schemeClr>
            </a:duotone>
          </a:blip>
          <a:tile tx="0" ty="0" sx="40000" sy="40000" flip="none" algn="tl"/>
        </a:blipFill>
      </a:fillStyleLst>
      <a:lnStyleLst>
        <a:ln w="12700" cap="flat" cmpd="sng" algn="ctr">
          <a:solidFill>
            <a:schemeClr val="phClr"/>
          </a:solidFill>
          <a:prstDash val="solid"/>
        </a:ln>
        <a:ln w="38100" cap="flat" cmpd="sng" algn="ctr">
          <a:solidFill>
            <a:schemeClr val="phClr"/>
          </a:solidFill>
          <a:prstDash val="solid"/>
        </a:ln>
        <a:ln w="63500" cap="flat" cmpd="sng" algn="ctr">
          <a:solidFill>
            <a:schemeClr val="phClr"/>
          </a:solidFill>
          <a:prstDash val="solid"/>
        </a:ln>
      </a:lnStyleLst>
      <a:effectStyleLst>
        <a:effectStyle>
          <a:effectLst>
            <a:outerShdw blurRad="95000" rotWithShape="0">
              <a:srgbClr val="000000">
                <a:alpha val="50000"/>
              </a:srgbClr>
            </a:outerShdw>
            <a:softEdge rad="12700"/>
          </a:effectLst>
        </a:effectStyle>
        <a:effectStyle>
          <a:effectLst>
            <a:outerShdw blurRad="95000" rotWithShape="0">
              <a:srgbClr val="000000">
                <a:alpha val="50000"/>
              </a:srgbClr>
            </a:outerShdw>
            <a:softEdge rad="12700"/>
          </a:effectLst>
        </a:effectStyle>
        <a:effectStyle>
          <a:effectLst>
            <a:outerShdw blurRad="95000" algn="tl" rotWithShape="0">
              <a:srgbClr val="000000">
                <a:alpha val="50000"/>
              </a:srgbClr>
            </a:outerShdw>
          </a:effectLst>
          <a:scene3d>
            <a:camera prst="orthographicFront"/>
            <a:lightRig rig="soft" dir="t">
              <a:rot lat="0" lon="0" rev="18000000"/>
            </a:lightRig>
          </a:scene3d>
          <a:sp3d prstMaterial="dkEdge">
            <a:bevelT w="73660" h="44450" prst="riblet"/>
          </a:sp3d>
        </a:effectStyle>
      </a:effectStyleLst>
      <a:bgFillStyleLst>
        <a:solidFill>
          <a:schemeClr val="phClr"/>
        </a:solidFill>
        <a:blipFill>
          <a:blip xmlns:r="http://schemas.openxmlformats.org/officeDocument/2006/relationships" r:embed="rId1">
            <a:duotone>
              <a:schemeClr val="phClr">
                <a:shade val="55000"/>
                <a:alpha val="20000"/>
              </a:schemeClr>
              <a:schemeClr val="phClr">
                <a:tint val="40000"/>
                <a:shade val="90000"/>
                <a:satMod val="60000"/>
                <a:alpha val="20000"/>
              </a:schemeClr>
            </a:duotone>
          </a:blip>
          <a:tile tx="0" ty="0" sx="58000" sy="38000" flip="none" algn="tl"/>
        </a:blipFill>
        <a:blipFill>
          <a:blip xmlns:r="http://schemas.openxmlformats.org/officeDocument/2006/relationships" r:embed="rId2">
            <a:duotone>
              <a:schemeClr val="phClr">
                <a:shade val="12000"/>
                <a:satMod val="240000"/>
              </a:schemeClr>
              <a:schemeClr val="phClr">
                <a:tint val="65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Paper</Template>
  <TotalTime>1876</TotalTime>
  <Words>1817</Words>
  <Application>Microsoft Office PowerPoint</Application>
  <PresentationFormat>On-screen Show (4:3)</PresentationFormat>
  <Paragraphs>118</Paragraphs>
  <Slides>41</Slides>
  <Notes>0</Notes>
  <HiddenSlides>0</HiddenSlides>
  <MMClips>0</MMClips>
  <ScaleCrop>false</ScaleCrop>
  <HeadingPairs>
    <vt:vector size="4" baseType="variant">
      <vt:variant>
        <vt:lpstr>Theme</vt:lpstr>
      </vt:variant>
      <vt:variant>
        <vt:i4>1</vt:i4>
      </vt:variant>
      <vt:variant>
        <vt:lpstr>Slide Titles</vt:lpstr>
      </vt:variant>
      <vt:variant>
        <vt:i4>41</vt:i4>
      </vt:variant>
    </vt:vector>
  </HeadingPairs>
  <TitlesOfParts>
    <vt:vector size="42" baseType="lpstr">
      <vt:lpstr>Paper</vt:lpstr>
      <vt:lpstr>The Rise of Industry and Organized Labor</vt:lpstr>
      <vt:lpstr>The Growth of Corporations</vt:lpstr>
      <vt:lpstr>The Amoral Disposition of Corporations</vt:lpstr>
      <vt:lpstr>The Case Against Corporations</vt:lpstr>
      <vt:lpstr>The Communist Manifesto, 1848</vt:lpstr>
      <vt:lpstr>Abraham Lincoln warned in the 1860s that Corporations were a threat to American Liberty</vt:lpstr>
      <vt:lpstr>Corporations Built the United States Economy</vt:lpstr>
      <vt:lpstr>James Pierpont Morgan</vt:lpstr>
      <vt:lpstr>Railroads Stimulated the Economy by Facilitating Regional Trade</vt:lpstr>
      <vt:lpstr>MONOPOLIES, MONOPOLIES, MONOPOLIES.</vt:lpstr>
      <vt:lpstr>The Standard Oil Trust of  John D. Rockefeller</vt:lpstr>
      <vt:lpstr>Andrew Carnegie’s Steel Company </vt:lpstr>
      <vt:lpstr>Cornelius Vanderbilt, Railroad Baron</vt:lpstr>
      <vt:lpstr>Trusts</vt:lpstr>
      <vt:lpstr>The Exploitation of Workers</vt:lpstr>
      <vt:lpstr>Women in the Workplace</vt:lpstr>
      <vt:lpstr>Women at the Textile Mills –  Lowell Mills, Massachusetts</vt:lpstr>
      <vt:lpstr>       Women in the Tobacco Industry North Carolina</vt:lpstr>
      <vt:lpstr>Garment Industry of New York City </vt:lpstr>
      <vt:lpstr>Child Labor</vt:lpstr>
      <vt:lpstr>Children Working in the Coal Mines</vt:lpstr>
      <vt:lpstr>Children of the Textile Mills</vt:lpstr>
      <vt:lpstr>Dangerous Working Conditions </vt:lpstr>
      <vt:lpstr>Dangers in Textile Mills</vt:lpstr>
      <vt:lpstr>Steel Mills were extremely dangerous work environments.</vt:lpstr>
      <vt:lpstr>The Meatpacking Industry</vt:lpstr>
      <vt:lpstr>Labor Incidents of the 19th and Early 20th Centuries</vt:lpstr>
      <vt:lpstr>Terence V. Powderly, Knights of Labor</vt:lpstr>
      <vt:lpstr>The Knights of Labor</vt:lpstr>
      <vt:lpstr>Samuel Gompers, leader of the AFL</vt:lpstr>
      <vt:lpstr>The American Federation of Labor</vt:lpstr>
      <vt:lpstr>The Homestead Strike of 1892</vt:lpstr>
      <vt:lpstr>Mother Jones: Mary Harris Jones</vt:lpstr>
      <vt:lpstr>The Triangle Shirtwaist Fire of 1911</vt:lpstr>
      <vt:lpstr>Eugene V. Debs</vt:lpstr>
      <vt:lpstr>The Pullman Strike</vt:lpstr>
      <vt:lpstr>The Industrial Workers of the World: “The Wobblies”</vt:lpstr>
      <vt:lpstr>The Wobblies</vt:lpstr>
      <vt:lpstr>Joe Hill: The Wobblies Singing Martyr</vt:lpstr>
      <vt:lpstr>William “Big Bill” Haywood</vt:lpstr>
      <vt:lpstr>Resolving Unfair Business Practices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Big bu</dc:title>
  <dc:creator>Adam</dc:creator>
  <cp:lastModifiedBy>Steve B. Leland</cp:lastModifiedBy>
  <cp:revision>37</cp:revision>
  <dcterms:created xsi:type="dcterms:W3CDTF">2010-10-13T01:51:06Z</dcterms:created>
  <dcterms:modified xsi:type="dcterms:W3CDTF">2014-02-15T12:13:49Z</dcterms:modified>
</cp:coreProperties>
</file>